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Proxima Nova"/>
      <p:regular r:id="rId38"/>
      <p:bold r:id="rId39"/>
      <p:italic r:id="rId40"/>
      <p:boldItalic r:id="rId41"/>
    </p:embeddedFont>
    <p:embeddedFont>
      <p:font typeface="Young Serif"/>
      <p:regular r:id="rId42"/>
    </p:embeddedFont>
    <p:embeddedFont>
      <p:font typeface="Proxima Nova Extrabold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italic.fntdata"/><Relationship Id="rId20" Type="http://schemas.openxmlformats.org/officeDocument/2006/relationships/slide" Target="slides/slide15.xml"/><Relationship Id="rId42" Type="http://schemas.openxmlformats.org/officeDocument/2006/relationships/font" Target="fonts/YoungSerif-regular.fntdata"/><Relationship Id="rId41" Type="http://schemas.openxmlformats.org/officeDocument/2006/relationships/font" Target="fonts/ProximaNova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ProximaNovaExtrabold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ProximaNova-bold.fntdata"/><Relationship Id="rId16" Type="http://schemas.openxmlformats.org/officeDocument/2006/relationships/slide" Target="slides/slide11.xml"/><Relationship Id="rId38" Type="http://schemas.openxmlformats.org/officeDocument/2006/relationships/font" Target="fonts/ProximaNov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26bfd367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926bfd367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926bfd367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926bfd367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926bfd367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926bfd367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926bfd367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926bfd367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e30fb0ab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e30fb0ab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926bfd3673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926bfd367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926bfd3673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926bfd367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926bfd367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926bfd367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926bfd3673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926bfd3673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926bfd3673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926bfd3673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32cd2558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32cd2558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26bfd367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926bfd367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e7beddeef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e7beddeef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e7beddeef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e7beddeef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e7beddeef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e7beddeef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e7beddeef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e7beddeef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926bfd367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926bfd367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32cd2558c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32cd2558c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926bfd3673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926bfd3673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926bfd3673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926bfd3673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926bfd3673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926bfd3673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32cd2558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32cd2558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926bfd3673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926bfd3673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926bfd3673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926bfd3673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926bfd3673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926bfd3673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26bfd367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26bfd367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26bfd367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26bfd367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26bfd367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26bfd367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26bfd367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926bfd367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926bfd367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926bfd367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26bfd367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926bfd367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6.jpg"/><Relationship Id="rId6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3.jpg"/><Relationship Id="rId6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0.jpg"/><Relationship Id="rId6" Type="http://schemas.openxmlformats.org/officeDocument/2006/relationships/image" Target="../media/image1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hyperlink" Target="http://rosekennedygreenway.org/EDUCATION" TargetMode="External"/><Relationship Id="rId6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6.jpg"/><Relationship Id="rId6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8.jpg"/><Relationship Id="rId6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E4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55" name="Google Shape;55;p13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607950" y="1564000"/>
            <a:ext cx="5609100" cy="14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Rose Kennedy Greenway</a:t>
            </a:r>
            <a:endParaRPr sz="48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pic>
        <p:nvPicPr>
          <p:cNvPr id="58" name="Google Shape;58;p13" title="Illustration_Flower 2.png"/>
          <p:cNvPicPr preferRelativeResize="0"/>
          <p:nvPr/>
        </p:nvPicPr>
        <p:blipFill rotWithShape="1">
          <a:blip r:embed="rId5">
            <a:alphaModFix amt="70000"/>
          </a:blip>
          <a:srcRect b="0" l="0" r="47584" t="43583"/>
          <a:stretch/>
        </p:blipFill>
        <p:spPr>
          <a:xfrm>
            <a:off x="7189350" y="0"/>
            <a:ext cx="2005951" cy="206374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2607950" y="3037600"/>
            <a:ext cx="59580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BOSTON, MA</a:t>
            </a:r>
            <a:endParaRPr sz="18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2" title="RKG_2019_spring_080.jpg"/>
          <p:cNvPicPr preferRelativeResize="0"/>
          <p:nvPr/>
        </p:nvPicPr>
        <p:blipFill rotWithShape="1">
          <a:blip r:embed="rId3">
            <a:alphaModFix/>
          </a:blip>
          <a:srcRect b="7807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2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Rings Fountain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Anthony Crisafulli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 title="210523-PlayCubes-Hills3Studio-0322.jpg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PlayCubes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Chris Capozzi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 title="2U9A0231.jpg"/>
          <p:cNvPicPr preferRelativeResize="0"/>
          <p:nvPr/>
        </p:nvPicPr>
        <p:blipFill rotWithShape="1">
          <a:blip r:embed="rId3">
            <a:alphaModFix/>
          </a:blip>
          <a:srcRect b="0" l="0" r="0" t="15662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4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Food Trucks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G. Ortiz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 title="1A3A1622.jpg"/>
          <p:cNvPicPr preferRelativeResize="0"/>
          <p:nvPr/>
        </p:nvPicPr>
        <p:blipFill rotWithShape="1">
          <a:blip r:embed="rId3">
            <a:alphaModFix/>
          </a:blip>
          <a:srcRect b="7807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69609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Public Art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116471"/>
              <a:buNone/>
            </a:pPr>
            <a:r>
              <a:rPr i="1"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Big Hoops to Fill</a:t>
            </a: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 by Ja’Hari Ortega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116471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Mel Taing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 title="Rob 'Problak' Gibbs_Breathe Life Together_2022_(G. Ortiz).jpg"/>
          <p:cNvPicPr preferRelativeResize="0"/>
          <p:nvPr/>
        </p:nvPicPr>
        <p:blipFill rotWithShape="1">
          <a:blip r:embed="rId3">
            <a:alphaModFix/>
          </a:blip>
          <a:srcRect b="24425" l="0" r="0" t="5247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6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69609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Dewey Square Mural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116471"/>
              <a:buNone/>
            </a:pPr>
            <a:r>
              <a:rPr i="1"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Breathe Life Together </a:t>
            </a: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by Rob “Problak” Gibbs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116471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G. Ortiz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 title="GreenwayCarousel-NicoleLoebPhoto-166.jpg"/>
          <p:cNvPicPr preferRelativeResize="0"/>
          <p:nvPr/>
        </p:nvPicPr>
        <p:blipFill rotWithShape="1">
          <a:blip r:embed="rId3">
            <a:alphaModFix/>
          </a:blip>
          <a:srcRect b="7807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7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Greenway Carousel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Nicole Loeb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8" title="2 Pilates by Movement with Jill (Nicole Marie Photography).png"/>
          <p:cNvPicPr preferRelativeResize="0"/>
          <p:nvPr/>
        </p:nvPicPr>
        <p:blipFill rotWithShape="1">
          <a:blip r:embed="rId3">
            <a:alphaModFix/>
          </a:blip>
          <a:srcRect b="7834" l="0" r="0" t="7834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8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Fitness Classes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Nicole Marie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 title="FallFestTeasers1.JPG"/>
          <p:cNvPicPr preferRelativeResize="0"/>
          <p:nvPr/>
        </p:nvPicPr>
        <p:blipFill rotWithShape="1">
          <a:blip r:embed="rId3">
            <a:alphaModFix/>
          </a:blip>
          <a:srcRect b="7834" l="0" r="0" t="7834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Events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Jacob Chang-Rascle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215" name="Google Shape;215;p30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/>
        </p:nvSpPr>
        <p:spPr>
          <a:xfrm>
            <a:off x="2742275" y="1821450"/>
            <a:ext cx="58434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Gardens</a:t>
            </a:r>
            <a:endParaRPr sz="48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2818475" y="2660150"/>
            <a:ext cx="5843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KEEPING THE GREENWAY BEAUTIFUL</a:t>
            </a:r>
            <a:endParaRPr sz="18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225" name="Google Shape;225;p31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2806275" y="301411"/>
            <a:ext cx="62316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Sustainability on The Greenway</a:t>
            </a:r>
            <a:endParaRPr sz="29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2830700" y="859711"/>
            <a:ext cx="5212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WHAT DOES “SUSTAINABLE” MEAN?</a:t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2881550" y="1348211"/>
            <a:ext cx="59697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The Greenway has tons of unique gardens and plants throughout the park, which are all managed </a:t>
            </a:r>
            <a:r>
              <a:rPr i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sustainably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i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organically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that means that our gardeners don’t use any chemicals on the plants, and they also use fully battery powered tools which are better for the environment!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How do you practice sustainability at home?</a:t>
            </a:r>
            <a:endParaRPr b="1" i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0" name="Google Shape;230;p31" title="Greenway-Volunteer-KickOff-2025-SwannQuinn-5270.jpg"/>
          <p:cNvPicPr preferRelativeResize="0"/>
          <p:nvPr/>
        </p:nvPicPr>
        <p:blipFill rotWithShape="1">
          <a:blip r:embed="rId5">
            <a:alphaModFix/>
          </a:blip>
          <a:srcRect b="4987" l="0" r="0" t="4987"/>
          <a:stretch/>
        </p:blipFill>
        <p:spPr>
          <a:xfrm>
            <a:off x="2830700" y="2975596"/>
            <a:ext cx="2928978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/>
          <p:nvPr/>
        </p:nvSpPr>
        <p:spPr>
          <a:xfrm>
            <a:off x="2830575" y="4733000"/>
            <a:ext cx="292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Volunteers | Martha Swann-Quinn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2" name="Google Shape;232;p31" title="Volunteer-KickOff-040325-SwannQuinn-5649.jpg"/>
          <p:cNvPicPr preferRelativeResize="0"/>
          <p:nvPr/>
        </p:nvPicPr>
        <p:blipFill rotWithShape="1">
          <a:blip r:embed="rId6">
            <a:alphaModFix/>
          </a:blip>
          <a:srcRect b="4987" l="0" r="0" t="4987"/>
          <a:stretch/>
        </p:blipFill>
        <p:spPr>
          <a:xfrm>
            <a:off x="5922275" y="2951034"/>
            <a:ext cx="2928978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/>
          <p:nvPr/>
        </p:nvSpPr>
        <p:spPr>
          <a:xfrm>
            <a:off x="5922313" y="4733000"/>
            <a:ext cx="292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Electric Vehicle</a:t>
            </a: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| Martha Swann-Quinn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66" name="Google Shape;66;p14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742275" y="1821450"/>
            <a:ext cx="58434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Intro &amp; History</a:t>
            </a:r>
            <a:endParaRPr sz="48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818475" y="2660150"/>
            <a:ext cx="5843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WHERE DID THE GREENWAY COME FROM?</a:t>
            </a:r>
            <a:endParaRPr sz="18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240" name="Google Shape;240;p32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/>
          <p:nvPr/>
        </p:nvSpPr>
        <p:spPr>
          <a:xfrm>
            <a:off x="2806275" y="311032"/>
            <a:ext cx="62316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Favorite plants on the park</a:t>
            </a:r>
            <a:endParaRPr sz="29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43" name="Google Shape;243;p32"/>
          <p:cNvSpPr txBox="1"/>
          <p:nvPr/>
        </p:nvSpPr>
        <p:spPr>
          <a:xfrm>
            <a:off x="2830700" y="869332"/>
            <a:ext cx="5212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Trees, shrubs, flowers, and more!</a:t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44" name="Google Shape;244;p32"/>
          <p:cNvSpPr txBox="1"/>
          <p:nvPr/>
        </p:nvSpPr>
        <p:spPr>
          <a:xfrm>
            <a:off x="2881550" y="1357832"/>
            <a:ext cx="58578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The Greenway is home to lots of different plants from all around the world, as well as plants that are </a:t>
            </a:r>
            <a:r>
              <a:rPr i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native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to Massachusetts and New England. The many trees, shrubs, and flowers help create homes and food for birds, bees, butterflies, and other pollinators that live in the park.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your favorite plant? You might spot it in the park!</a:t>
            </a:r>
            <a:endParaRPr b="1" i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5" name="Google Shape;245;p32" title="RKG_CarolLynchGarden_2018_08_002.jpg"/>
          <p:cNvPicPr preferRelativeResize="0"/>
          <p:nvPr/>
        </p:nvPicPr>
        <p:blipFill rotWithShape="1">
          <a:blip r:embed="rId5">
            <a:alphaModFix/>
          </a:blip>
          <a:srcRect b="4987" l="0" r="0" t="4987"/>
          <a:stretch/>
        </p:blipFill>
        <p:spPr>
          <a:xfrm>
            <a:off x="2830700" y="2975596"/>
            <a:ext cx="2928978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/>
        </p:nvSpPr>
        <p:spPr>
          <a:xfrm>
            <a:off x="2830575" y="4733000"/>
            <a:ext cx="292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North End Garden | Anthony Crisafulli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7" name="Google Shape;247;p32" title="DemonstrationGarden.jpg"/>
          <p:cNvPicPr preferRelativeResize="0"/>
          <p:nvPr/>
        </p:nvPicPr>
        <p:blipFill rotWithShape="1">
          <a:blip r:embed="rId6">
            <a:alphaModFix/>
          </a:blip>
          <a:srcRect b="0" l="0" r="0" t="9975"/>
          <a:stretch/>
        </p:blipFill>
        <p:spPr>
          <a:xfrm>
            <a:off x="5922275" y="2951034"/>
            <a:ext cx="2928978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5922313" y="4708425"/>
            <a:ext cx="292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Dewey Square </a:t>
            </a: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Garden | Anthony Crisafulli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3" title="042326-Magnolias-NorthEnd-Williams.jpg"/>
          <p:cNvPicPr preferRelativeResize="0"/>
          <p:nvPr/>
        </p:nvPicPr>
        <p:blipFill rotWithShape="1">
          <a:blip r:embed="rId3">
            <a:alphaModFix/>
          </a:blip>
          <a:srcRect b="10220" l="0" r="0" t="538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3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3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Magnolias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Can be found in the Spring!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4" title="Hydrangea_4728.JPG"/>
          <p:cNvPicPr preferRelativeResize="0"/>
          <p:nvPr/>
        </p:nvPicPr>
        <p:blipFill rotWithShape="1">
          <a:blip r:embed="rId3">
            <a:alphaModFix/>
          </a:blip>
          <a:srcRect b="17233" l="0" r="0" t="4058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4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Hydrangeas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Bloom in different colors in the summer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 title="P18-Garden-2.jpg"/>
          <p:cNvPicPr preferRelativeResize="0"/>
          <p:nvPr/>
        </p:nvPicPr>
        <p:blipFill rotWithShape="1">
          <a:blip r:embed="rId3">
            <a:alphaModFix/>
          </a:blip>
          <a:srcRect b="17993" l="0" r="0" t="3982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5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Asters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Start to appear in the early fall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6" title="DSC08197 red winterberry Large.jpeg"/>
          <p:cNvPicPr preferRelativeResize="0"/>
          <p:nvPr/>
        </p:nvPicPr>
        <p:blipFill rotWithShape="1">
          <a:blip r:embed="rId3">
            <a:alphaModFix/>
          </a:blip>
          <a:srcRect b="7998" l="0" r="0" t="799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Winterberry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Bring color throughout the winter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283" name="Google Shape;283;p37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/>
          <p:nvPr/>
        </p:nvSpPr>
        <p:spPr>
          <a:xfrm>
            <a:off x="2742275" y="1821450"/>
            <a:ext cx="58434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Fun Facts</a:t>
            </a:r>
            <a:endParaRPr sz="48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86" name="Google Shape;286;p37"/>
          <p:cNvSpPr txBox="1"/>
          <p:nvPr/>
        </p:nvSpPr>
        <p:spPr>
          <a:xfrm>
            <a:off x="2818475" y="2660150"/>
            <a:ext cx="5843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Little known facts about The Greenway</a:t>
            </a:r>
            <a:endParaRPr sz="18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87" name="Google Shape;287;p37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 title="3-kennedy-family.jpg"/>
          <p:cNvPicPr preferRelativeResize="0"/>
          <p:nvPr/>
        </p:nvPicPr>
        <p:blipFill rotWithShape="1">
          <a:blip r:embed="rId3">
            <a:alphaModFix/>
          </a:blip>
          <a:srcRect b="16005" l="0" r="0" t="1437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/>
          <p:nvPr/>
        </p:nvSpPr>
        <p:spPr>
          <a:xfrm rot="10800000">
            <a:off x="-2" y="3786337"/>
            <a:ext cx="9138852" cy="1362312"/>
          </a:xfrm>
          <a:prstGeom prst="flowChartDocument">
            <a:avLst/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8"/>
          <p:cNvSpPr txBox="1"/>
          <p:nvPr>
            <p:ph type="title"/>
          </p:nvPr>
        </p:nvSpPr>
        <p:spPr>
          <a:xfrm>
            <a:off x="370700" y="4222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ctr">
              <a:spcBef>
                <a:spcPts val="0"/>
              </a:spcBef>
              <a:spcAft>
                <a:spcPts val="0"/>
              </a:spcAft>
              <a:buClr>
                <a:srgbClr val="F9F4E0"/>
              </a:buClr>
              <a:buSzPct val="100000"/>
              <a:buFont typeface="Young Serif"/>
              <a:buAutoNum type="arabicPeriod"/>
            </a:pPr>
            <a:r>
              <a:rPr b="1" lang="en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The Greenway was named after Rose Kennedy</a:t>
            </a:r>
            <a:endParaRPr b="1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(She was born in Boston and lived in the North End)</a:t>
            </a:r>
            <a:endParaRPr sz="15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295" name="Google Shape;295;p38"/>
          <p:cNvSpPr/>
          <p:nvPr/>
        </p:nvSpPr>
        <p:spPr>
          <a:xfrm flipH="1" rot="-2700000">
            <a:off x="5704190" y="432677"/>
            <a:ext cx="1042417" cy="836224"/>
          </a:xfrm>
          <a:prstGeom prst="bentArrow">
            <a:avLst>
              <a:gd fmla="val 19995" name="adj1"/>
              <a:gd fmla="val 25000" name="adj2"/>
              <a:gd fmla="val 25000" name="adj3"/>
              <a:gd fmla="val 43750" name="adj4"/>
            </a:avLst>
          </a:prstGeom>
          <a:solidFill>
            <a:srgbClr val="7FC1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9" title="Greenway(37).png"/>
          <p:cNvPicPr preferRelativeResize="0"/>
          <p:nvPr/>
        </p:nvPicPr>
        <p:blipFill rotWithShape="1">
          <a:blip r:embed="rId3">
            <a:alphaModFix/>
          </a:blip>
          <a:srcRect b="-5350" l="0" r="0" t="5350"/>
          <a:stretch/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9"/>
          <p:cNvSpPr/>
          <p:nvPr/>
        </p:nvSpPr>
        <p:spPr>
          <a:xfrm rot="10800000">
            <a:off x="-2" y="3786337"/>
            <a:ext cx="9138852" cy="1362312"/>
          </a:xfrm>
          <a:prstGeom prst="flowChartDocument">
            <a:avLst/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9"/>
          <p:cNvSpPr txBox="1"/>
          <p:nvPr>
            <p:ph type="title"/>
          </p:nvPr>
        </p:nvSpPr>
        <p:spPr>
          <a:xfrm>
            <a:off x="309125" y="4131964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2. </a:t>
            </a:r>
            <a:r>
              <a:rPr b="1" lang="en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The Greenway is 1.7 miles long</a:t>
            </a:r>
            <a:endParaRPr b="1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(That’s like 26 football fields lined up in a row!)</a:t>
            </a:r>
            <a:endParaRPr sz="15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0" title="A7B04467.jpg"/>
          <p:cNvPicPr preferRelativeResize="0"/>
          <p:nvPr/>
        </p:nvPicPr>
        <p:blipFill rotWithShape="1">
          <a:blip r:embed="rId3">
            <a:alphaModFix/>
          </a:blip>
          <a:srcRect b="-6979" l="0" r="0" t="2258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0"/>
          <p:cNvSpPr/>
          <p:nvPr/>
        </p:nvSpPr>
        <p:spPr>
          <a:xfrm rot="10800000">
            <a:off x="-2" y="3786337"/>
            <a:ext cx="9138852" cy="1362312"/>
          </a:xfrm>
          <a:prstGeom prst="flowChartDocument">
            <a:avLst/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0"/>
          <p:cNvSpPr txBox="1"/>
          <p:nvPr>
            <p:ph type="title"/>
          </p:nvPr>
        </p:nvSpPr>
        <p:spPr>
          <a:xfrm>
            <a:off x="309125" y="4181159"/>
            <a:ext cx="8520600" cy="9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3</a:t>
            </a:r>
            <a:r>
              <a:rPr b="1" lang="en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. The park hosts more than 400 events each year</a:t>
            </a:r>
            <a:endParaRPr b="1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968"/>
              <a:buFont typeface="Arial"/>
              <a:buNone/>
            </a:pPr>
            <a:r>
              <a:rPr lang="en" sz="15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(This includes fitness classes, markets, festivals, and more!)</a:t>
            </a:r>
            <a:endParaRPr sz="15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/>
          <p:nvPr/>
        </p:nvSpPr>
        <p:spPr>
          <a:xfrm rot="10800000">
            <a:off x="-2" y="3786337"/>
            <a:ext cx="9138852" cy="1362312"/>
          </a:xfrm>
          <a:prstGeom prst="flowChartDocument">
            <a:avLst/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1"/>
          <p:cNvSpPr txBox="1"/>
          <p:nvPr>
            <p:ph type="title"/>
          </p:nvPr>
        </p:nvSpPr>
        <p:spPr>
          <a:xfrm>
            <a:off x="256550" y="411549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4. All of the animals on the Carousel were inspired by children’s drawings!</a:t>
            </a:r>
            <a:endParaRPr b="1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pic>
        <p:nvPicPr>
          <p:cNvPr id="316" name="Google Shape;316;p41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675" y="142550"/>
            <a:ext cx="3481538" cy="348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 title="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625" y="142550"/>
            <a:ext cx="3481549" cy="34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76" name="Google Shape;76;p15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2806275" y="368759"/>
            <a:ext cx="62316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There used to be a highway here!</a:t>
            </a:r>
            <a:endParaRPr sz="29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2830700" y="927053"/>
            <a:ext cx="3077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CENTRAL ARTERY</a:t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881550" y="1415559"/>
            <a:ext cx="59697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Did you know that there used to be a major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highway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through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Downtown 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Boston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?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This was called the “Central Artery”, and it passed through the North End, Waterfront, and Chinatown!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1" name="Google Shape;81;p15" title="photo-high_st_n_5_9464155723_o.jpg"/>
          <p:cNvPicPr preferRelativeResize="0"/>
          <p:nvPr/>
        </p:nvPicPr>
        <p:blipFill rotWithShape="1">
          <a:blip r:embed="rId5">
            <a:alphaModFix/>
          </a:blip>
          <a:srcRect b="7587" l="3045" r="4678" t="9218"/>
          <a:stretch/>
        </p:blipFill>
        <p:spPr>
          <a:xfrm>
            <a:off x="2830700" y="2852771"/>
            <a:ext cx="2928978" cy="17574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2830700" y="4659300"/>
            <a:ext cx="2124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Central Artery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3" name="Google Shape;83;p15" title="photo-high_st_n_9466954542_o.jpg"/>
          <p:cNvPicPr preferRelativeResize="0"/>
          <p:nvPr/>
        </p:nvPicPr>
        <p:blipFill rotWithShape="1">
          <a:blip r:embed="rId6">
            <a:alphaModFix/>
          </a:blip>
          <a:srcRect b="4922" l="0" r="0" t="4922"/>
          <a:stretch/>
        </p:blipFill>
        <p:spPr>
          <a:xfrm>
            <a:off x="5922225" y="2852771"/>
            <a:ext cx="2928978" cy="17574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5922225" y="4659300"/>
            <a:ext cx="2124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View of highway from street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2" title="1A3A1721.jpg"/>
          <p:cNvPicPr preferRelativeResize="0"/>
          <p:nvPr/>
        </p:nvPicPr>
        <p:blipFill rotWithShape="1">
          <a:blip r:embed="rId3">
            <a:alphaModFix/>
          </a:blip>
          <a:srcRect b="0" l="0" r="0" t="29612"/>
          <a:stretch/>
        </p:blipFill>
        <p:spPr>
          <a:xfrm>
            <a:off x="-2575" y="0"/>
            <a:ext cx="9144003" cy="42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2"/>
          <p:cNvSpPr/>
          <p:nvPr/>
        </p:nvSpPr>
        <p:spPr>
          <a:xfrm rot="10800000">
            <a:off x="-2" y="3786337"/>
            <a:ext cx="9138852" cy="1362312"/>
          </a:xfrm>
          <a:prstGeom prst="flowChartDocument">
            <a:avLst/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2"/>
          <p:cNvSpPr txBox="1"/>
          <p:nvPr>
            <p:ph type="title"/>
          </p:nvPr>
        </p:nvSpPr>
        <p:spPr>
          <a:xfrm>
            <a:off x="-436081" y="4131975"/>
            <a:ext cx="950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5. The Greenway has new art installations each year!</a:t>
            </a:r>
            <a:endParaRPr b="1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This one is called “Big Hoops to Fill” and was created by Ja’Hari Ortega in 2025.</a:t>
            </a:r>
            <a:endParaRPr sz="15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330" name="Google Shape;330;p43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3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3"/>
          <p:cNvSpPr txBox="1"/>
          <p:nvPr/>
        </p:nvSpPr>
        <p:spPr>
          <a:xfrm>
            <a:off x="2752100" y="1457575"/>
            <a:ext cx="58434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Greenway Adventure Guide</a:t>
            </a:r>
            <a:endParaRPr sz="48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333" name="Google Shape;333;p43"/>
          <p:cNvSpPr txBox="1"/>
          <p:nvPr/>
        </p:nvSpPr>
        <p:spPr>
          <a:xfrm>
            <a:off x="2752100" y="2984700"/>
            <a:ext cx="5843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PREPARE FOR YOUR TRIP TO THE GREENWAY!</a:t>
            </a:r>
            <a:endParaRPr sz="18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34" name="Google Shape;334;p43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340" name="Google Shape;340;p44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4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4"/>
          <p:cNvSpPr txBox="1"/>
          <p:nvPr/>
        </p:nvSpPr>
        <p:spPr>
          <a:xfrm>
            <a:off x="2724175" y="455350"/>
            <a:ext cx="63138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Greenway Adventure Guide</a:t>
            </a:r>
            <a:endParaRPr sz="28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343" name="Google Shape;343;p44"/>
          <p:cNvSpPr txBox="1"/>
          <p:nvPr/>
        </p:nvSpPr>
        <p:spPr>
          <a:xfrm>
            <a:off x="2830700" y="1013650"/>
            <a:ext cx="57549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INCLUDES ACTIVITIES FOR YOUR VISIT TO THE PARK</a:t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44" name="Google Shape;344;p44"/>
          <p:cNvSpPr txBox="1"/>
          <p:nvPr/>
        </p:nvSpPr>
        <p:spPr>
          <a:xfrm>
            <a:off x="2881550" y="1502150"/>
            <a:ext cx="3156900" cy="27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Are you going to be visiting the Greenway? Make sure you bring your Adventure Guide with you! This will help you learn more about the park AND become a Junior Greenway Park Ranger!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Are you ready to explore?</a:t>
            </a:r>
            <a:endParaRPr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ROSEKENNEDYGREENWAY.ORG/EDUCATION</a:t>
            </a:r>
            <a:r>
              <a:rPr b="1" lang="en"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11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5" name="Google Shape;345;p44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346" name="Google Shape;346;p44" title="Greenway Adventure Guid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8375" y="1502150"/>
            <a:ext cx="2394750" cy="310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91" name="Google Shape;91;p16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2806275" y="426486"/>
            <a:ext cx="62316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Where did it go?</a:t>
            </a:r>
            <a:endParaRPr sz="29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2830700" y="984781"/>
            <a:ext cx="3077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“BIG DIG”</a:t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881550" y="1473286"/>
            <a:ext cx="59697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 the late 1990s, the city decided to move the highway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underground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and create a system of tunnels. This project was called the “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Big Dig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”.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What would possibly fill the space left behind?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6" name="Google Shape;96;p16" title="hqdefault.jpg"/>
          <p:cNvPicPr preferRelativeResize="0"/>
          <p:nvPr/>
        </p:nvPicPr>
        <p:blipFill rotWithShape="1">
          <a:blip r:embed="rId5">
            <a:alphaModFix/>
          </a:blip>
          <a:srcRect b="10000" l="0" r="0" t="10000"/>
          <a:stretch/>
        </p:blipFill>
        <p:spPr>
          <a:xfrm>
            <a:off x="2830700" y="2852771"/>
            <a:ext cx="2928978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4262450" y="4688800"/>
            <a:ext cx="3207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Construction photos from the “Big Dig”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8" name="Google Shape;98;p16" title="2840d943-c32a-4fa9-8633-abff78805cb5.1.jpg"/>
          <p:cNvPicPr preferRelativeResize="0"/>
          <p:nvPr/>
        </p:nvPicPr>
        <p:blipFill rotWithShape="1">
          <a:blip r:embed="rId6">
            <a:alphaModFix/>
          </a:blip>
          <a:srcRect b="0" l="3113" r="3113" t="0"/>
          <a:stretch/>
        </p:blipFill>
        <p:spPr>
          <a:xfrm>
            <a:off x="5922225" y="2852771"/>
            <a:ext cx="2928977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105" name="Google Shape;105;p17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2806275" y="282168"/>
            <a:ext cx="62316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The Greenway was created!</a:t>
            </a:r>
            <a:endParaRPr sz="29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2830700" y="840468"/>
            <a:ext cx="5212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 PARK ON TOP OF A TUNNEL</a:t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2881550" y="1328975"/>
            <a:ext cx="6117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Once the highway was moved underground, there was plenty of space to create something new - so why not make a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park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for people to walk, run, explore, and relax?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The Greenway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opened in 2008, and the Greenway Conservancy was formed in 2009 to manage the park’s events, maintenance, and gardening.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2973475" y="4810200"/>
            <a:ext cx="2730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Greenway Gardens | Anthony Crisafulli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5849725" y="4810200"/>
            <a:ext cx="2730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Greenway lawn | Anthony Crisafulli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13" name="Google Shape;113;p17" title="081618_RKG_CLG_Summer_031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3487" y="2995275"/>
            <a:ext cx="2730066" cy="181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 title="083018_RKG_Summer_04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9713" y="2995275"/>
            <a:ext cx="2730051" cy="1814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 title="PreBigDig David L. Ryan (1)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Before the “Big Dig”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David L. Ryan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 title="Greenway_Aerial_KyleKleinPhotography.jpeg"/>
          <p:cNvPicPr preferRelativeResize="0"/>
          <p:nvPr/>
        </p:nvPicPr>
        <p:blipFill rotWithShape="1">
          <a:blip r:embed="rId3">
            <a:alphaModFix/>
          </a:blip>
          <a:srcRect b="2543" l="0" r="0" t="25411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/>
          <p:nvPr/>
        </p:nvSpPr>
        <p:spPr>
          <a:xfrm>
            <a:off x="0" y="4356975"/>
            <a:ext cx="2525100" cy="786600"/>
          </a:xfrm>
          <a:prstGeom prst="round1Rect">
            <a:avLst>
              <a:gd fmla="val 16667" name="adj"/>
            </a:avLst>
          </a:prstGeom>
          <a:solidFill>
            <a:srgbClr val="005E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>
            <p:ph type="title"/>
          </p:nvPr>
        </p:nvSpPr>
        <p:spPr>
          <a:xfrm>
            <a:off x="51750" y="4463925"/>
            <a:ext cx="229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22">
                <a:solidFill>
                  <a:srgbClr val="F9F4E0"/>
                </a:solidFill>
                <a:latin typeface="Young Serif"/>
                <a:ea typeface="Young Serif"/>
                <a:cs typeface="Young Serif"/>
                <a:sym typeface="Young Serif"/>
              </a:rPr>
              <a:t>After the “Big Dig”</a:t>
            </a:r>
            <a:endParaRPr b="1" sz="1200">
              <a:solidFill>
                <a:srgbClr val="F9F4E0"/>
              </a:solidFill>
              <a:latin typeface="Young Serif"/>
              <a:ea typeface="Young Serif"/>
              <a:cs typeface="Young Serif"/>
              <a:sym typeface="Young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850">
                <a:solidFill>
                  <a:srgbClr val="F9F4E0"/>
                </a:solidFill>
                <a:latin typeface="Proxima Nova"/>
                <a:ea typeface="Proxima Nova"/>
                <a:cs typeface="Proxima Nova"/>
                <a:sym typeface="Proxima Nova"/>
              </a:rPr>
              <a:t>Photo: Kyle Klein</a:t>
            </a:r>
            <a:endParaRPr sz="850">
              <a:solidFill>
                <a:srgbClr val="F9F4E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134" name="Google Shape;134;p20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2742275" y="1821450"/>
            <a:ext cx="58434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Features</a:t>
            </a:r>
            <a:endParaRPr sz="48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2818475" y="2660150"/>
            <a:ext cx="5843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WHY IS THE GREENWAY SO SPECIAL?</a:t>
            </a:r>
            <a:endParaRPr sz="18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4E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0" y="-10350"/>
            <a:ext cx="2442300" cy="5143500"/>
          </a:xfrm>
          <a:prstGeom prst="rect">
            <a:avLst/>
          </a:prstGeom>
          <a:solidFill>
            <a:srgbClr val="0038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827"/>
              </a:solidFill>
            </a:endParaRPr>
          </a:p>
        </p:txBody>
      </p:sp>
      <p:pic>
        <p:nvPicPr>
          <p:cNvPr id="144" name="Google Shape;144;p21" title="Illustration_Leaf 2.png"/>
          <p:cNvPicPr preferRelativeResize="0"/>
          <p:nvPr/>
        </p:nvPicPr>
        <p:blipFill rotWithShape="1">
          <a:blip r:embed="rId3">
            <a:alphaModFix/>
          </a:blip>
          <a:srcRect b="7911" l="24867" r="23163" t="7394"/>
          <a:stretch/>
        </p:blipFill>
        <p:spPr>
          <a:xfrm rot="3166840">
            <a:off x="-683385" y="560268"/>
            <a:ext cx="2739841" cy="446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 title="Greenway Logo DISP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936" y="411125"/>
            <a:ext cx="850425" cy="6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2806275" y="291789"/>
            <a:ext cx="62316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3827"/>
                </a:solidFill>
                <a:latin typeface="Young Serif"/>
                <a:ea typeface="Young Serif"/>
                <a:cs typeface="Young Serif"/>
                <a:sym typeface="Young Serif"/>
              </a:rPr>
              <a:t>So much fun on The Greenway</a:t>
            </a:r>
            <a:endParaRPr sz="2900">
              <a:solidFill>
                <a:srgbClr val="003827"/>
              </a:solidFill>
              <a:latin typeface="Young Serif"/>
              <a:ea typeface="Young Serif"/>
              <a:cs typeface="Young Serif"/>
              <a:sym typeface="Young Serif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2830700" y="850089"/>
            <a:ext cx="52128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 &amp; THINGS TO DO</a:t>
            </a:r>
            <a:endParaRPr sz="16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2881550" y="1338589"/>
            <a:ext cx="59697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The Greenway now includes a number of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events, classes, festivals, and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activities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throughout the year. Plus, there are so many features like a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Carousel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, sustainable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gardens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, unique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fountains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, and public </a:t>
            </a:r>
            <a:r>
              <a:rPr b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art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that are available year-round!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one thing you like to do when you visit a park?</a:t>
            </a:r>
            <a:endParaRPr b="1" i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9" name="Google Shape;149;p21" title="GreenwayCarousel-NicoleLoebPhoto-11.jpg"/>
          <p:cNvPicPr preferRelativeResize="0"/>
          <p:nvPr/>
        </p:nvPicPr>
        <p:blipFill rotWithShape="1">
          <a:blip r:embed="rId5">
            <a:alphaModFix/>
          </a:blip>
          <a:srcRect b="4987" l="0" r="0" t="4987"/>
          <a:stretch/>
        </p:blipFill>
        <p:spPr>
          <a:xfrm>
            <a:off x="2830700" y="2975596"/>
            <a:ext cx="2928978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3232738" y="4733000"/>
            <a:ext cx="2124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Greenway Carousel - Nicole Loeb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1" name="Google Shape;151;p21" title="FallFestTeasers6.JPG"/>
          <p:cNvPicPr preferRelativeResize="0"/>
          <p:nvPr/>
        </p:nvPicPr>
        <p:blipFill rotWithShape="1">
          <a:blip r:embed="rId6">
            <a:alphaModFix/>
          </a:blip>
          <a:srcRect b="5020" l="0" r="0" t="5020"/>
          <a:stretch/>
        </p:blipFill>
        <p:spPr>
          <a:xfrm>
            <a:off x="5922275" y="2951034"/>
            <a:ext cx="2928978" cy="17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6324313" y="4732988"/>
            <a:ext cx="2124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Fall Fest 2025 - Jacob Chang</a:t>
            </a:r>
            <a:endParaRPr i="1"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245875" y="3102650"/>
            <a:ext cx="20946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FC14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FEATURES</a:t>
            </a:r>
            <a:endParaRPr sz="1500">
              <a:solidFill>
                <a:srgbClr val="7FC142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GARDENS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FUN FACTS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9F4E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ADVENTURE GUIDE</a:t>
            </a:r>
            <a:endParaRPr sz="1500">
              <a:solidFill>
                <a:srgbClr val="F9F4E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