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</p:sldIdLst>
  <p:sldSz cy="5143500" cx="9144000"/>
  <p:notesSz cx="6858000" cy="9144000"/>
  <p:embeddedFontLst>
    <p:embeddedFont>
      <p:font typeface="Proxima Nova"/>
      <p:regular r:id="rId38"/>
      <p:bold r:id="rId39"/>
      <p:italic r:id="rId40"/>
      <p:boldItalic r:id="rId41"/>
    </p:embeddedFont>
    <p:embeddedFont>
      <p:font typeface="Young Serif"/>
      <p:regular r:id="rId42"/>
    </p:embeddedFont>
    <p:embeddedFont>
      <p:font typeface="Proxima Nova Extrabold"/>
      <p:bold r:id="rId4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ProximaNova-italic.fntdata"/><Relationship Id="rId20" Type="http://schemas.openxmlformats.org/officeDocument/2006/relationships/slide" Target="slides/slide15.xml"/><Relationship Id="rId42" Type="http://schemas.openxmlformats.org/officeDocument/2006/relationships/font" Target="fonts/YoungSerif-regular.fntdata"/><Relationship Id="rId41" Type="http://schemas.openxmlformats.org/officeDocument/2006/relationships/font" Target="fonts/ProximaNova-boldItalic.fnt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43" Type="http://schemas.openxmlformats.org/officeDocument/2006/relationships/font" Target="fonts/ProximaNovaExtrabold-bold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font" Target="fonts/ProximaNova-bold.fntdata"/><Relationship Id="rId16" Type="http://schemas.openxmlformats.org/officeDocument/2006/relationships/slide" Target="slides/slide11.xml"/><Relationship Id="rId38" Type="http://schemas.openxmlformats.org/officeDocument/2006/relationships/font" Target="fonts/ProximaNova-regular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3926bfd3673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3926bfd3673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926bfd3673_0_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3926bfd3673_0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926bfd3673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3926bfd3673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926bfd3673_0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926bfd3673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e30fb0ab9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e30fb0ab9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926bfd3673_0_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3926bfd3673_0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3926bfd3673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3926bfd3673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926bfd3673_0_1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3926bfd3673_0_1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3926bfd3673_0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3926bfd3673_0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926bfd3673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3926bfd3673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632cd2558c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632cd2558c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926bfd3673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3926bfd3673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3e7beddeeff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3e7beddeeff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e7beddeeff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3e7beddeeff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3e7beddeeff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3e7beddeeff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3e7beddeeff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3e7beddeeff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3926bfd3673_0_1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3926bfd3673_0_1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3632cd2558c_0_2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3632cd2558c_0_2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926bfd3673_0_1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3926bfd3673_0_1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3926bfd3673_0_2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3926bfd3673_0_2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926bfd3673_0_2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3926bfd3673_0_2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632cd2558c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632cd2558c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3926bfd3673_0_2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3926bfd3673_0_2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3926bfd3673_0_2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3926bfd3673_0_2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3926bfd3673_0_2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3926bfd3673_0_2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926bfd3673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926bfd3673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926bfd3673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926bfd3673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926bfd3673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926bfd3673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926bfd3673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926bfd3673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926bfd3673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926bfd3673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926bfd3673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926bfd3673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Relationship Id="rId4" Type="http://schemas.openxmlformats.org/officeDocument/2006/relationships/image" Target="../media/image1.png"/><Relationship Id="rId5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3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4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4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9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7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1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2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.png"/><Relationship Id="rId4" Type="http://schemas.openxmlformats.org/officeDocument/2006/relationships/image" Target="../media/image1.png"/><Relationship Id="rId5" Type="http://schemas.openxmlformats.org/officeDocument/2006/relationships/image" Target="../media/image26.jpg"/><Relationship Id="rId6" Type="http://schemas.openxmlformats.org/officeDocument/2006/relationships/image" Target="../media/image1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.png"/><Relationship Id="rId4" Type="http://schemas.openxmlformats.org/officeDocument/2006/relationships/image" Target="../media/image1.png"/><Relationship Id="rId5" Type="http://schemas.openxmlformats.org/officeDocument/2006/relationships/image" Target="../media/image13.jpg"/><Relationship Id="rId6" Type="http://schemas.openxmlformats.org/officeDocument/2006/relationships/image" Target="../media/image17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0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8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0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1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2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6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1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image" Target="../media/image1.png"/><Relationship Id="rId5" Type="http://schemas.openxmlformats.org/officeDocument/2006/relationships/image" Target="../media/image20.jpg"/><Relationship Id="rId6" Type="http://schemas.openxmlformats.org/officeDocument/2006/relationships/image" Target="../media/image18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2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5.png"/><Relationship Id="rId4" Type="http://schemas.openxmlformats.org/officeDocument/2006/relationships/image" Target="../media/image1.png"/><Relationship Id="rId5" Type="http://schemas.openxmlformats.org/officeDocument/2006/relationships/hyperlink" Target="http://rosekennedygreenway.org/EDUCATION" TargetMode="External"/><Relationship Id="rId6" Type="http://schemas.openxmlformats.org/officeDocument/2006/relationships/image" Target="../media/image3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1.png"/><Relationship Id="rId5" Type="http://schemas.openxmlformats.org/officeDocument/2006/relationships/image" Target="../media/image2.jpg"/><Relationship Id="rId6" Type="http://schemas.openxmlformats.org/officeDocument/2006/relationships/image" Target="../media/image6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Relationship Id="rId4" Type="http://schemas.openxmlformats.org/officeDocument/2006/relationships/image" Target="../media/image1.png"/><Relationship Id="rId5" Type="http://schemas.openxmlformats.org/officeDocument/2006/relationships/image" Target="../media/image16.jpg"/><Relationship Id="rId6" Type="http://schemas.openxmlformats.org/officeDocument/2006/relationships/image" Target="../media/image2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Relationship Id="rId4" Type="http://schemas.openxmlformats.org/officeDocument/2006/relationships/image" Target="../media/image1.png"/><Relationship Id="rId5" Type="http://schemas.openxmlformats.org/officeDocument/2006/relationships/image" Target="../media/image8.jpg"/><Relationship Id="rId6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5E44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0" y="-10350"/>
            <a:ext cx="2442300" cy="5143500"/>
          </a:xfrm>
          <a:prstGeom prst="rect">
            <a:avLst/>
          </a:prstGeom>
          <a:solidFill>
            <a:srgbClr val="00382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3827"/>
              </a:solidFill>
            </a:endParaRPr>
          </a:p>
        </p:txBody>
      </p:sp>
      <p:pic>
        <p:nvPicPr>
          <p:cNvPr id="55" name="Google Shape;55;p13" title="Illustration_Leaf 2.png"/>
          <p:cNvPicPr preferRelativeResize="0"/>
          <p:nvPr/>
        </p:nvPicPr>
        <p:blipFill rotWithShape="1">
          <a:blip r:embed="rId3">
            <a:alphaModFix/>
          </a:blip>
          <a:srcRect b="7911" l="24867" r="23163" t="7394"/>
          <a:stretch/>
        </p:blipFill>
        <p:spPr>
          <a:xfrm rot="3166840">
            <a:off x="-683385" y="560268"/>
            <a:ext cx="2739841" cy="446506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 title="Greenway Logo DISPLAY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5936" y="411125"/>
            <a:ext cx="850425" cy="654826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2607950" y="1564000"/>
            <a:ext cx="5609100" cy="147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F9F4E0"/>
                </a:solidFill>
                <a:latin typeface="Young Serif"/>
                <a:ea typeface="Young Serif"/>
                <a:cs typeface="Young Serif"/>
                <a:sym typeface="Young Serif"/>
              </a:rPr>
              <a:t>Rose Kennedy Greenway</a:t>
            </a:r>
            <a:endParaRPr sz="4800">
              <a:solidFill>
                <a:srgbClr val="F9F4E0"/>
              </a:solidFill>
              <a:latin typeface="Young Serif"/>
              <a:ea typeface="Young Serif"/>
              <a:cs typeface="Young Serif"/>
              <a:sym typeface="Young Serif"/>
            </a:endParaRPr>
          </a:p>
        </p:txBody>
      </p:sp>
      <p:pic>
        <p:nvPicPr>
          <p:cNvPr id="58" name="Google Shape;58;p13" title="Illustration_Flower 2.png"/>
          <p:cNvPicPr preferRelativeResize="0"/>
          <p:nvPr/>
        </p:nvPicPr>
        <p:blipFill rotWithShape="1">
          <a:blip r:embed="rId5">
            <a:alphaModFix amt="70000"/>
          </a:blip>
          <a:srcRect b="0" l="0" r="47584" t="43583"/>
          <a:stretch/>
        </p:blipFill>
        <p:spPr>
          <a:xfrm>
            <a:off x="7189350" y="0"/>
            <a:ext cx="2005951" cy="2063749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3"/>
          <p:cNvSpPr txBox="1"/>
          <p:nvPr/>
        </p:nvSpPr>
        <p:spPr>
          <a:xfrm>
            <a:off x="2607950" y="3037600"/>
            <a:ext cx="5958000" cy="3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7FC142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BOSTON, MA</a:t>
            </a:r>
            <a:endParaRPr sz="1800">
              <a:solidFill>
                <a:srgbClr val="7FC142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</p:txBody>
      </p:sp>
      <p:sp>
        <p:nvSpPr>
          <p:cNvPr id="60" name="Google Shape;60;p13"/>
          <p:cNvSpPr txBox="1"/>
          <p:nvPr/>
        </p:nvSpPr>
        <p:spPr>
          <a:xfrm>
            <a:off x="245875" y="3102650"/>
            <a:ext cx="2094600" cy="17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9F4E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INTRO</a:t>
            </a:r>
            <a:endParaRPr sz="1500">
              <a:solidFill>
                <a:srgbClr val="F9F4E0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9F4E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FEATURES</a:t>
            </a:r>
            <a:endParaRPr sz="1500">
              <a:solidFill>
                <a:srgbClr val="F9F4E0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9F4E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GARDENS</a:t>
            </a:r>
            <a:endParaRPr sz="1500">
              <a:solidFill>
                <a:srgbClr val="F9F4E0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9F4E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FUN FACTS</a:t>
            </a:r>
            <a:endParaRPr sz="1500">
              <a:solidFill>
                <a:srgbClr val="F9F4E0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9F4E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ADVENTURE GUIDE</a:t>
            </a:r>
            <a:endParaRPr sz="1500">
              <a:solidFill>
                <a:srgbClr val="F9F4E0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4E0"/>
        </a:solid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22" title="RKG_2019_spring_080.jpg"/>
          <p:cNvPicPr preferRelativeResize="0"/>
          <p:nvPr/>
        </p:nvPicPr>
        <p:blipFill rotWithShape="1">
          <a:blip r:embed="rId3">
            <a:alphaModFix/>
          </a:blip>
          <a:srcRect b="7807" l="0" r="0" t="7798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2"/>
          <p:cNvSpPr/>
          <p:nvPr/>
        </p:nvSpPr>
        <p:spPr>
          <a:xfrm>
            <a:off x="0" y="4356975"/>
            <a:ext cx="2525100" cy="786600"/>
          </a:xfrm>
          <a:prstGeom prst="round1Rect">
            <a:avLst>
              <a:gd fmla="val 16667" name="adj"/>
            </a:avLst>
          </a:prstGeom>
          <a:solidFill>
            <a:srgbClr val="005E4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22"/>
          <p:cNvSpPr txBox="1"/>
          <p:nvPr>
            <p:ph type="title"/>
          </p:nvPr>
        </p:nvSpPr>
        <p:spPr>
          <a:xfrm>
            <a:off x="51750" y="4463925"/>
            <a:ext cx="2297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1422">
                <a:solidFill>
                  <a:srgbClr val="F9F4E0"/>
                </a:solidFill>
                <a:latin typeface="Young Serif"/>
                <a:ea typeface="Young Serif"/>
                <a:cs typeface="Young Serif"/>
                <a:sym typeface="Young Serif"/>
              </a:rPr>
              <a:t>Rings Fountain</a:t>
            </a:r>
            <a:endParaRPr b="1" sz="1200">
              <a:solidFill>
                <a:srgbClr val="F9F4E0"/>
              </a:solidFill>
              <a:latin typeface="Young Serif"/>
              <a:ea typeface="Young Serif"/>
              <a:cs typeface="Young Serif"/>
              <a:sym typeface="Young Serif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850">
                <a:solidFill>
                  <a:srgbClr val="F9F4E0"/>
                </a:solidFill>
                <a:latin typeface="Proxima Nova"/>
                <a:ea typeface="Proxima Nova"/>
                <a:cs typeface="Proxima Nova"/>
                <a:sym typeface="Proxima Nova"/>
              </a:rPr>
              <a:t>Photo: Anthony Crisafulli</a:t>
            </a:r>
            <a:endParaRPr sz="850">
              <a:solidFill>
                <a:srgbClr val="F9F4E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4E0"/>
        </a:solidFill>
      </p:bgPr>
    </p:bg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65;p23" title="210523-PlayCubes-Hills3Studio-0322.jpg"/>
          <p:cNvPicPr preferRelativeResize="0"/>
          <p:nvPr/>
        </p:nvPicPr>
        <p:blipFill rotWithShape="1">
          <a:blip r:embed="rId3">
            <a:alphaModFix/>
          </a:blip>
          <a:srcRect b="7813" l="0" r="0" t="7813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23"/>
          <p:cNvSpPr/>
          <p:nvPr/>
        </p:nvSpPr>
        <p:spPr>
          <a:xfrm>
            <a:off x="0" y="4356975"/>
            <a:ext cx="2525100" cy="786600"/>
          </a:xfrm>
          <a:prstGeom prst="round1Rect">
            <a:avLst>
              <a:gd fmla="val 16667" name="adj"/>
            </a:avLst>
          </a:prstGeom>
          <a:solidFill>
            <a:srgbClr val="005E4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p23"/>
          <p:cNvSpPr txBox="1"/>
          <p:nvPr>
            <p:ph type="title"/>
          </p:nvPr>
        </p:nvSpPr>
        <p:spPr>
          <a:xfrm>
            <a:off x="51750" y="4463925"/>
            <a:ext cx="2297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1422">
                <a:solidFill>
                  <a:srgbClr val="F9F4E0"/>
                </a:solidFill>
                <a:latin typeface="Young Serif"/>
                <a:ea typeface="Young Serif"/>
                <a:cs typeface="Young Serif"/>
                <a:sym typeface="Young Serif"/>
              </a:rPr>
              <a:t>PlayCubes</a:t>
            </a:r>
            <a:endParaRPr b="1" sz="1200">
              <a:solidFill>
                <a:srgbClr val="F9F4E0"/>
              </a:solidFill>
              <a:latin typeface="Young Serif"/>
              <a:ea typeface="Young Serif"/>
              <a:cs typeface="Young Serif"/>
              <a:sym typeface="Young Serif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850">
                <a:solidFill>
                  <a:srgbClr val="F9F4E0"/>
                </a:solidFill>
                <a:latin typeface="Proxima Nova"/>
                <a:ea typeface="Proxima Nova"/>
                <a:cs typeface="Proxima Nova"/>
                <a:sym typeface="Proxima Nova"/>
              </a:rPr>
              <a:t>Photo: Chris Capozzi</a:t>
            </a:r>
            <a:endParaRPr sz="850">
              <a:solidFill>
                <a:srgbClr val="F9F4E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4E0"/>
        </a:solidFill>
      </p:bgPr>
    </p:bg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Google Shape;172;p24" title="2U9A0231.jpg"/>
          <p:cNvPicPr preferRelativeResize="0"/>
          <p:nvPr/>
        </p:nvPicPr>
        <p:blipFill rotWithShape="1">
          <a:blip r:embed="rId3">
            <a:alphaModFix/>
          </a:blip>
          <a:srcRect b="0" l="0" r="0" t="15662"/>
          <a:stretch/>
        </p:blipFill>
        <p:spPr>
          <a:xfrm>
            <a:off x="0" y="0"/>
            <a:ext cx="9144003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24"/>
          <p:cNvSpPr/>
          <p:nvPr/>
        </p:nvSpPr>
        <p:spPr>
          <a:xfrm>
            <a:off x="0" y="4356975"/>
            <a:ext cx="2525100" cy="786600"/>
          </a:xfrm>
          <a:prstGeom prst="round1Rect">
            <a:avLst>
              <a:gd fmla="val 16667" name="adj"/>
            </a:avLst>
          </a:prstGeom>
          <a:solidFill>
            <a:srgbClr val="005E4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24"/>
          <p:cNvSpPr txBox="1"/>
          <p:nvPr>
            <p:ph type="title"/>
          </p:nvPr>
        </p:nvSpPr>
        <p:spPr>
          <a:xfrm>
            <a:off x="51750" y="4463925"/>
            <a:ext cx="2297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1422">
                <a:solidFill>
                  <a:srgbClr val="F9F4E0"/>
                </a:solidFill>
                <a:latin typeface="Young Serif"/>
                <a:ea typeface="Young Serif"/>
                <a:cs typeface="Young Serif"/>
                <a:sym typeface="Young Serif"/>
              </a:rPr>
              <a:t>Food Trucks</a:t>
            </a:r>
            <a:endParaRPr b="1" sz="1200">
              <a:solidFill>
                <a:srgbClr val="F9F4E0"/>
              </a:solidFill>
              <a:latin typeface="Young Serif"/>
              <a:ea typeface="Young Serif"/>
              <a:cs typeface="Young Serif"/>
              <a:sym typeface="Young Serif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850">
                <a:solidFill>
                  <a:srgbClr val="F9F4E0"/>
                </a:solidFill>
                <a:latin typeface="Proxima Nova"/>
                <a:ea typeface="Proxima Nova"/>
                <a:cs typeface="Proxima Nova"/>
                <a:sym typeface="Proxima Nova"/>
              </a:rPr>
              <a:t>Photo: G. Ortiz</a:t>
            </a:r>
            <a:endParaRPr sz="850">
              <a:solidFill>
                <a:srgbClr val="F9F4E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4E0"/>
        </a:solidFill>
      </p:bgPr>
    </p:bg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25" title="1A3A1622.jpg"/>
          <p:cNvPicPr preferRelativeResize="0"/>
          <p:nvPr/>
        </p:nvPicPr>
        <p:blipFill rotWithShape="1">
          <a:blip r:embed="rId3">
            <a:alphaModFix/>
          </a:blip>
          <a:srcRect b="7807" l="0" r="0" t="7798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5"/>
          <p:cNvSpPr/>
          <p:nvPr/>
        </p:nvSpPr>
        <p:spPr>
          <a:xfrm>
            <a:off x="0" y="4356975"/>
            <a:ext cx="2525100" cy="786600"/>
          </a:xfrm>
          <a:prstGeom prst="round1Rect">
            <a:avLst>
              <a:gd fmla="val 16667" name="adj"/>
            </a:avLst>
          </a:prstGeom>
          <a:solidFill>
            <a:srgbClr val="005E4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25"/>
          <p:cNvSpPr txBox="1"/>
          <p:nvPr>
            <p:ph type="title"/>
          </p:nvPr>
        </p:nvSpPr>
        <p:spPr>
          <a:xfrm>
            <a:off x="51750" y="4463925"/>
            <a:ext cx="2297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ct val="69609"/>
              <a:buNone/>
            </a:pPr>
            <a:r>
              <a:rPr b="1" lang="en" sz="1422">
                <a:solidFill>
                  <a:srgbClr val="F9F4E0"/>
                </a:solidFill>
                <a:latin typeface="Young Serif"/>
                <a:ea typeface="Young Serif"/>
                <a:cs typeface="Young Serif"/>
                <a:sym typeface="Young Serif"/>
              </a:rPr>
              <a:t>Public Art</a:t>
            </a:r>
            <a:endParaRPr b="1" sz="1200">
              <a:solidFill>
                <a:srgbClr val="F9F4E0"/>
              </a:solidFill>
              <a:latin typeface="Young Serif"/>
              <a:ea typeface="Young Serif"/>
              <a:cs typeface="Young Serif"/>
              <a:sym typeface="Young Serif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ct val="116471"/>
              <a:buNone/>
            </a:pPr>
            <a:r>
              <a:rPr i="1" lang="en" sz="850">
                <a:solidFill>
                  <a:srgbClr val="F9F4E0"/>
                </a:solidFill>
                <a:latin typeface="Proxima Nova"/>
                <a:ea typeface="Proxima Nova"/>
                <a:cs typeface="Proxima Nova"/>
                <a:sym typeface="Proxima Nova"/>
              </a:rPr>
              <a:t>Big Hoops to Fill</a:t>
            </a:r>
            <a:r>
              <a:rPr lang="en" sz="850">
                <a:solidFill>
                  <a:srgbClr val="F9F4E0"/>
                </a:solidFill>
                <a:latin typeface="Proxima Nova"/>
                <a:ea typeface="Proxima Nova"/>
                <a:cs typeface="Proxima Nova"/>
                <a:sym typeface="Proxima Nova"/>
              </a:rPr>
              <a:t> by Ja’Hari Ortega</a:t>
            </a:r>
            <a:endParaRPr sz="850">
              <a:solidFill>
                <a:srgbClr val="F9F4E0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ct val="116471"/>
              <a:buNone/>
            </a:pPr>
            <a:r>
              <a:rPr lang="en" sz="850">
                <a:solidFill>
                  <a:srgbClr val="F9F4E0"/>
                </a:solidFill>
                <a:latin typeface="Proxima Nova"/>
                <a:ea typeface="Proxima Nova"/>
                <a:cs typeface="Proxima Nova"/>
                <a:sym typeface="Proxima Nova"/>
              </a:rPr>
              <a:t>Photo: Mel Taing</a:t>
            </a:r>
            <a:endParaRPr sz="850">
              <a:solidFill>
                <a:srgbClr val="F9F4E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4E0"/>
        </a:solidFill>
      </p:bgPr>
    </p:bg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oogle Shape;186;p26" title="Rob 'Problak' Gibbs_Breathe Life Together_2022_(G. Ortiz).jpg"/>
          <p:cNvPicPr preferRelativeResize="0"/>
          <p:nvPr/>
        </p:nvPicPr>
        <p:blipFill rotWithShape="1">
          <a:blip r:embed="rId3">
            <a:alphaModFix/>
          </a:blip>
          <a:srcRect b="24425" l="0" r="0" t="5247"/>
          <a:stretch/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26"/>
          <p:cNvSpPr/>
          <p:nvPr/>
        </p:nvSpPr>
        <p:spPr>
          <a:xfrm>
            <a:off x="0" y="4356975"/>
            <a:ext cx="2525100" cy="786600"/>
          </a:xfrm>
          <a:prstGeom prst="round1Rect">
            <a:avLst>
              <a:gd fmla="val 16667" name="adj"/>
            </a:avLst>
          </a:prstGeom>
          <a:solidFill>
            <a:srgbClr val="005E4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26"/>
          <p:cNvSpPr txBox="1"/>
          <p:nvPr>
            <p:ph type="title"/>
          </p:nvPr>
        </p:nvSpPr>
        <p:spPr>
          <a:xfrm>
            <a:off x="51750" y="4463925"/>
            <a:ext cx="2297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ct val="69609"/>
              <a:buNone/>
            </a:pPr>
            <a:r>
              <a:rPr b="1" lang="en" sz="1422">
                <a:solidFill>
                  <a:srgbClr val="F9F4E0"/>
                </a:solidFill>
                <a:latin typeface="Young Serif"/>
                <a:ea typeface="Young Serif"/>
                <a:cs typeface="Young Serif"/>
                <a:sym typeface="Young Serif"/>
              </a:rPr>
              <a:t>Dewey Square Mural</a:t>
            </a:r>
            <a:endParaRPr b="1" sz="1200">
              <a:solidFill>
                <a:srgbClr val="F9F4E0"/>
              </a:solidFill>
              <a:latin typeface="Young Serif"/>
              <a:ea typeface="Young Serif"/>
              <a:cs typeface="Young Serif"/>
              <a:sym typeface="Young Serif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ct val="116471"/>
              <a:buNone/>
            </a:pPr>
            <a:r>
              <a:rPr i="1" lang="en" sz="850">
                <a:solidFill>
                  <a:srgbClr val="F9F4E0"/>
                </a:solidFill>
                <a:latin typeface="Proxima Nova"/>
                <a:ea typeface="Proxima Nova"/>
                <a:cs typeface="Proxima Nova"/>
                <a:sym typeface="Proxima Nova"/>
              </a:rPr>
              <a:t>Breathe Life Together </a:t>
            </a:r>
            <a:r>
              <a:rPr lang="en" sz="850">
                <a:solidFill>
                  <a:srgbClr val="F9F4E0"/>
                </a:solidFill>
                <a:latin typeface="Proxima Nova"/>
                <a:ea typeface="Proxima Nova"/>
                <a:cs typeface="Proxima Nova"/>
                <a:sym typeface="Proxima Nova"/>
              </a:rPr>
              <a:t>by Rob “Problak” Gibbs</a:t>
            </a:r>
            <a:endParaRPr sz="850">
              <a:solidFill>
                <a:srgbClr val="F9F4E0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ct val="116471"/>
              <a:buNone/>
            </a:pPr>
            <a:r>
              <a:rPr lang="en" sz="850">
                <a:solidFill>
                  <a:srgbClr val="F9F4E0"/>
                </a:solidFill>
                <a:latin typeface="Proxima Nova"/>
                <a:ea typeface="Proxima Nova"/>
                <a:cs typeface="Proxima Nova"/>
                <a:sym typeface="Proxima Nova"/>
              </a:rPr>
              <a:t>Photo: G. Ortiz</a:t>
            </a:r>
            <a:endParaRPr sz="850">
              <a:solidFill>
                <a:srgbClr val="F9F4E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4E0"/>
        </a:solidFill>
      </p:bgPr>
    </p:bg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193;p27" title="GreenwayCarousel-NicoleLoebPhoto-166.jpg"/>
          <p:cNvPicPr preferRelativeResize="0"/>
          <p:nvPr/>
        </p:nvPicPr>
        <p:blipFill rotWithShape="1">
          <a:blip r:embed="rId3">
            <a:alphaModFix/>
          </a:blip>
          <a:srcRect b="7807" l="0" r="0" t="7798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27"/>
          <p:cNvSpPr/>
          <p:nvPr/>
        </p:nvSpPr>
        <p:spPr>
          <a:xfrm>
            <a:off x="0" y="4356975"/>
            <a:ext cx="2525100" cy="786600"/>
          </a:xfrm>
          <a:prstGeom prst="round1Rect">
            <a:avLst>
              <a:gd fmla="val 16667" name="adj"/>
            </a:avLst>
          </a:prstGeom>
          <a:solidFill>
            <a:srgbClr val="005E4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27"/>
          <p:cNvSpPr txBox="1"/>
          <p:nvPr>
            <p:ph type="title"/>
          </p:nvPr>
        </p:nvSpPr>
        <p:spPr>
          <a:xfrm>
            <a:off x="51750" y="4463925"/>
            <a:ext cx="2297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1422">
                <a:solidFill>
                  <a:srgbClr val="F9F4E0"/>
                </a:solidFill>
                <a:latin typeface="Young Serif"/>
                <a:ea typeface="Young Serif"/>
                <a:cs typeface="Young Serif"/>
                <a:sym typeface="Young Serif"/>
              </a:rPr>
              <a:t>Greenway Carousel</a:t>
            </a:r>
            <a:endParaRPr b="1" sz="1200">
              <a:solidFill>
                <a:srgbClr val="F9F4E0"/>
              </a:solidFill>
              <a:latin typeface="Young Serif"/>
              <a:ea typeface="Young Serif"/>
              <a:cs typeface="Young Serif"/>
              <a:sym typeface="Young Serif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850">
                <a:solidFill>
                  <a:srgbClr val="F9F4E0"/>
                </a:solidFill>
                <a:latin typeface="Proxima Nova"/>
                <a:ea typeface="Proxima Nova"/>
                <a:cs typeface="Proxima Nova"/>
                <a:sym typeface="Proxima Nova"/>
              </a:rPr>
              <a:t>Photo: Nicole Loeb</a:t>
            </a:r>
            <a:endParaRPr sz="850">
              <a:solidFill>
                <a:srgbClr val="F9F4E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4E0"/>
        </a:solidFill>
      </p:bgPr>
    </p:bg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p28" title="2 Pilates by Movement with Jill (Nicole Marie Photography).png"/>
          <p:cNvPicPr preferRelativeResize="0"/>
          <p:nvPr/>
        </p:nvPicPr>
        <p:blipFill rotWithShape="1">
          <a:blip r:embed="rId3">
            <a:alphaModFix/>
          </a:blip>
          <a:srcRect b="7834" l="0" r="0" t="7834"/>
          <a:stretch/>
        </p:blipFill>
        <p:spPr>
          <a:xfrm>
            <a:off x="0" y="0"/>
            <a:ext cx="9144003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28"/>
          <p:cNvSpPr/>
          <p:nvPr/>
        </p:nvSpPr>
        <p:spPr>
          <a:xfrm>
            <a:off x="0" y="4356975"/>
            <a:ext cx="2525100" cy="786600"/>
          </a:xfrm>
          <a:prstGeom prst="round1Rect">
            <a:avLst>
              <a:gd fmla="val 16667" name="adj"/>
            </a:avLst>
          </a:prstGeom>
          <a:solidFill>
            <a:srgbClr val="005E4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28"/>
          <p:cNvSpPr txBox="1"/>
          <p:nvPr>
            <p:ph type="title"/>
          </p:nvPr>
        </p:nvSpPr>
        <p:spPr>
          <a:xfrm>
            <a:off x="51750" y="4463925"/>
            <a:ext cx="2297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1422">
                <a:solidFill>
                  <a:srgbClr val="F9F4E0"/>
                </a:solidFill>
                <a:latin typeface="Young Serif"/>
                <a:ea typeface="Young Serif"/>
                <a:cs typeface="Young Serif"/>
                <a:sym typeface="Young Serif"/>
              </a:rPr>
              <a:t>Fitness Classes</a:t>
            </a:r>
            <a:endParaRPr b="1" sz="1200">
              <a:solidFill>
                <a:srgbClr val="F9F4E0"/>
              </a:solidFill>
              <a:latin typeface="Young Serif"/>
              <a:ea typeface="Young Serif"/>
              <a:cs typeface="Young Serif"/>
              <a:sym typeface="Young Serif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850">
                <a:solidFill>
                  <a:srgbClr val="F9F4E0"/>
                </a:solidFill>
                <a:latin typeface="Proxima Nova"/>
                <a:ea typeface="Proxima Nova"/>
                <a:cs typeface="Proxima Nova"/>
                <a:sym typeface="Proxima Nova"/>
              </a:rPr>
              <a:t>Photo: Nicole Marie</a:t>
            </a:r>
            <a:endParaRPr sz="850">
              <a:solidFill>
                <a:srgbClr val="F9F4E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4E0"/>
        </a:solidFill>
      </p:bgPr>
    </p:bg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" name="Google Shape;207;p29" title="FallFestTeasers1.JPG"/>
          <p:cNvPicPr preferRelativeResize="0"/>
          <p:nvPr/>
        </p:nvPicPr>
        <p:blipFill rotWithShape="1">
          <a:blip r:embed="rId3">
            <a:alphaModFix/>
          </a:blip>
          <a:srcRect b="7834" l="0" r="0" t="7834"/>
          <a:stretch/>
        </p:blipFill>
        <p:spPr>
          <a:xfrm>
            <a:off x="0" y="0"/>
            <a:ext cx="9144003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29"/>
          <p:cNvSpPr/>
          <p:nvPr/>
        </p:nvSpPr>
        <p:spPr>
          <a:xfrm>
            <a:off x="0" y="4356975"/>
            <a:ext cx="2525100" cy="786600"/>
          </a:xfrm>
          <a:prstGeom prst="round1Rect">
            <a:avLst>
              <a:gd fmla="val 16667" name="adj"/>
            </a:avLst>
          </a:prstGeom>
          <a:solidFill>
            <a:srgbClr val="005E4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29"/>
          <p:cNvSpPr txBox="1"/>
          <p:nvPr>
            <p:ph type="title"/>
          </p:nvPr>
        </p:nvSpPr>
        <p:spPr>
          <a:xfrm>
            <a:off x="51750" y="4463925"/>
            <a:ext cx="2297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1422">
                <a:solidFill>
                  <a:srgbClr val="F9F4E0"/>
                </a:solidFill>
                <a:latin typeface="Young Serif"/>
                <a:ea typeface="Young Serif"/>
                <a:cs typeface="Young Serif"/>
                <a:sym typeface="Young Serif"/>
              </a:rPr>
              <a:t>Events</a:t>
            </a:r>
            <a:endParaRPr b="1" sz="1200">
              <a:solidFill>
                <a:srgbClr val="F9F4E0"/>
              </a:solidFill>
              <a:latin typeface="Young Serif"/>
              <a:ea typeface="Young Serif"/>
              <a:cs typeface="Young Serif"/>
              <a:sym typeface="Young Serif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850">
                <a:solidFill>
                  <a:srgbClr val="F9F4E0"/>
                </a:solidFill>
                <a:latin typeface="Proxima Nova"/>
                <a:ea typeface="Proxima Nova"/>
                <a:cs typeface="Proxima Nova"/>
                <a:sym typeface="Proxima Nova"/>
              </a:rPr>
              <a:t>Photo: Jacob Chang-Rascle</a:t>
            </a:r>
            <a:endParaRPr sz="850">
              <a:solidFill>
                <a:srgbClr val="F9F4E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4E0"/>
        </a:solidFill>
      </p:bgPr>
    </p:bg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0"/>
          <p:cNvSpPr/>
          <p:nvPr/>
        </p:nvSpPr>
        <p:spPr>
          <a:xfrm>
            <a:off x="0" y="-10350"/>
            <a:ext cx="2442300" cy="5143500"/>
          </a:xfrm>
          <a:prstGeom prst="rect">
            <a:avLst/>
          </a:prstGeom>
          <a:solidFill>
            <a:srgbClr val="00382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3827"/>
              </a:solidFill>
            </a:endParaRPr>
          </a:p>
        </p:txBody>
      </p:sp>
      <p:pic>
        <p:nvPicPr>
          <p:cNvPr id="215" name="Google Shape;215;p30" title="Illustration_Leaf 2.png"/>
          <p:cNvPicPr preferRelativeResize="0"/>
          <p:nvPr/>
        </p:nvPicPr>
        <p:blipFill rotWithShape="1">
          <a:blip r:embed="rId3">
            <a:alphaModFix/>
          </a:blip>
          <a:srcRect b="7911" l="24867" r="23163" t="7394"/>
          <a:stretch/>
        </p:blipFill>
        <p:spPr>
          <a:xfrm rot="3166840">
            <a:off x="-683385" y="560268"/>
            <a:ext cx="2739841" cy="44650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30" title="Greenway Logo DISPLAY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5936" y="411125"/>
            <a:ext cx="850425" cy="654826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30"/>
          <p:cNvSpPr txBox="1"/>
          <p:nvPr/>
        </p:nvSpPr>
        <p:spPr>
          <a:xfrm>
            <a:off x="2742275" y="1821450"/>
            <a:ext cx="5843400" cy="163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003827"/>
                </a:solidFill>
                <a:latin typeface="Young Serif"/>
                <a:ea typeface="Young Serif"/>
                <a:cs typeface="Young Serif"/>
                <a:sym typeface="Young Serif"/>
              </a:rPr>
              <a:t>Gardens</a:t>
            </a:r>
            <a:endParaRPr sz="4800">
              <a:solidFill>
                <a:srgbClr val="003827"/>
              </a:solidFill>
              <a:latin typeface="Young Serif"/>
              <a:ea typeface="Young Serif"/>
              <a:cs typeface="Young Serif"/>
              <a:sym typeface="Young Serif"/>
            </a:endParaRPr>
          </a:p>
        </p:txBody>
      </p:sp>
      <p:sp>
        <p:nvSpPr>
          <p:cNvPr id="218" name="Google Shape;218;p30"/>
          <p:cNvSpPr txBox="1"/>
          <p:nvPr/>
        </p:nvSpPr>
        <p:spPr>
          <a:xfrm>
            <a:off x="2818475" y="2660150"/>
            <a:ext cx="5843400" cy="3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7FC142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KEEPING THE GREENWAY BEAUTIFUL</a:t>
            </a:r>
            <a:endParaRPr sz="1800">
              <a:solidFill>
                <a:srgbClr val="7FC142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</p:txBody>
      </p:sp>
      <p:sp>
        <p:nvSpPr>
          <p:cNvPr id="219" name="Google Shape;219;p30"/>
          <p:cNvSpPr txBox="1"/>
          <p:nvPr/>
        </p:nvSpPr>
        <p:spPr>
          <a:xfrm>
            <a:off x="245875" y="3102650"/>
            <a:ext cx="2094600" cy="17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9F4E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INTRO</a:t>
            </a:r>
            <a:endParaRPr sz="1500">
              <a:solidFill>
                <a:srgbClr val="F9F4E0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9F4E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FEATURES</a:t>
            </a:r>
            <a:endParaRPr sz="1500">
              <a:solidFill>
                <a:srgbClr val="F9F4E0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7FC142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GARDENS</a:t>
            </a:r>
            <a:endParaRPr sz="1500">
              <a:solidFill>
                <a:srgbClr val="7FC142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9F4E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FUN FACTS</a:t>
            </a:r>
            <a:endParaRPr sz="1500">
              <a:solidFill>
                <a:srgbClr val="F9F4E0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9F4E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ADVENTURE GUIDE</a:t>
            </a:r>
            <a:endParaRPr sz="1500">
              <a:solidFill>
                <a:srgbClr val="F9F4E0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4E0"/>
        </a:solidFill>
      </p:bgPr>
    </p:bg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1"/>
          <p:cNvSpPr/>
          <p:nvPr/>
        </p:nvSpPr>
        <p:spPr>
          <a:xfrm>
            <a:off x="0" y="-10350"/>
            <a:ext cx="2442300" cy="5143500"/>
          </a:xfrm>
          <a:prstGeom prst="rect">
            <a:avLst/>
          </a:prstGeom>
          <a:solidFill>
            <a:srgbClr val="00382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3827"/>
              </a:solidFill>
            </a:endParaRPr>
          </a:p>
        </p:txBody>
      </p:sp>
      <p:pic>
        <p:nvPicPr>
          <p:cNvPr id="225" name="Google Shape;225;p31" title="Illustration_Leaf 2.png"/>
          <p:cNvPicPr preferRelativeResize="0"/>
          <p:nvPr/>
        </p:nvPicPr>
        <p:blipFill rotWithShape="1">
          <a:blip r:embed="rId3">
            <a:alphaModFix/>
          </a:blip>
          <a:srcRect b="7911" l="24867" r="23163" t="7394"/>
          <a:stretch/>
        </p:blipFill>
        <p:spPr>
          <a:xfrm rot="3166840">
            <a:off x="-683385" y="560268"/>
            <a:ext cx="2739841" cy="44650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31" title="Greenway Logo DISPLAY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5936" y="411125"/>
            <a:ext cx="850425" cy="654826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31"/>
          <p:cNvSpPr txBox="1"/>
          <p:nvPr/>
        </p:nvSpPr>
        <p:spPr>
          <a:xfrm>
            <a:off x="2806275" y="301411"/>
            <a:ext cx="6231600" cy="55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003827"/>
                </a:solidFill>
                <a:latin typeface="Young Serif"/>
                <a:ea typeface="Young Serif"/>
                <a:cs typeface="Young Serif"/>
                <a:sym typeface="Young Serif"/>
              </a:rPr>
              <a:t>Sustainability on The Greenway</a:t>
            </a:r>
            <a:endParaRPr sz="2900">
              <a:solidFill>
                <a:srgbClr val="003827"/>
              </a:solidFill>
              <a:latin typeface="Young Serif"/>
              <a:ea typeface="Young Serif"/>
              <a:cs typeface="Young Serif"/>
              <a:sym typeface="Young Serif"/>
            </a:endParaRPr>
          </a:p>
        </p:txBody>
      </p:sp>
      <p:sp>
        <p:nvSpPr>
          <p:cNvPr id="228" name="Google Shape;228;p31"/>
          <p:cNvSpPr txBox="1"/>
          <p:nvPr/>
        </p:nvSpPr>
        <p:spPr>
          <a:xfrm>
            <a:off x="2830700" y="859711"/>
            <a:ext cx="5212800" cy="3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7FC142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WHAT DOES “SUSTAINABLE” MEAN?</a:t>
            </a:r>
            <a:endParaRPr sz="1600">
              <a:solidFill>
                <a:srgbClr val="7FC142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</p:txBody>
      </p:sp>
      <p:sp>
        <p:nvSpPr>
          <p:cNvPr id="229" name="Google Shape;229;p31"/>
          <p:cNvSpPr txBox="1"/>
          <p:nvPr/>
        </p:nvSpPr>
        <p:spPr>
          <a:xfrm>
            <a:off x="2881550" y="1348211"/>
            <a:ext cx="5969700" cy="108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The Greenway has tons of unique gardens and plants throughout the park, which are all managed </a:t>
            </a:r>
            <a:r>
              <a:rPr i="1" lang="en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sustainably</a:t>
            </a:r>
            <a:r>
              <a:rPr lang="en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 and </a:t>
            </a:r>
            <a:r>
              <a:rPr i="1" lang="en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organically</a:t>
            </a:r>
            <a:r>
              <a:rPr lang="en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 - that means that our gardeners don’t use any chemicals on the plants, and they also use fully battery powered tools which are better for the environment!</a:t>
            </a:r>
            <a:endParaRPr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How do you practice sustainability at home?</a:t>
            </a:r>
            <a:endParaRPr b="1" i="1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230" name="Google Shape;230;p31" title="Greenway-Volunteer-KickOff-2025-SwannQuinn-5270.jpg"/>
          <p:cNvPicPr preferRelativeResize="0"/>
          <p:nvPr/>
        </p:nvPicPr>
        <p:blipFill rotWithShape="1">
          <a:blip r:embed="rId5">
            <a:alphaModFix/>
          </a:blip>
          <a:srcRect b="4987" l="0" r="0" t="4987"/>
          <a:stretch/>
        </p:blipFill>
        <p:spPr>
          <a:xfrm>
            <a:off x="2830700" y="2975596"/>
            <a:ext cx="2928978" cy="1757400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31"/>
          <p:cNvSpPr txBox="1"/>
          <p:nvPr/>
        </p:nvSpPr>
        <p:spPr>
          <a:xfrm>
            <a:off x="2830575" y="4733000"/>
            <a:ext cx="29289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Volunteers | Martha Swann-Quinn</a:t>
            </a:r>
            <a:endParaRPr i="1" sz="100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232" name="Google Shape;232;p31" title="Volunteer-KickOff-040325-SwannQuinn-5649.jpg"/>
          <p:cNvPicPr preferRelativeResize="0"/>
          <p:nvPr/>
        </p:nvPicPr>
        <p:blipFill rotWithShape="1">
          <a:blip r:embed="rId6">
            <a:alphaModFix/>
          </a:blip>
          <a:srcRect b="4987" l="0" r="0" t="4987"/>
          <a:stretch/>
        </p:blipFill>
        <p:spPr>
          <a:xfrm>
            <a:off x="5922275" y="2951034"/>
            <a:ext cx="2928978" cy="1757400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31"/>
          <p:cNvSpPr txBox="1"/>
          <p:nvPr/>
        </p:nvSpPr>
        <p:spPr>
          <a:xfrm>
            <a:off x="5922313" y="4733000"/>
            <a:ext cx="29289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Electric Vehicle</a:t>
            </a:r>
            <a:r>
              <a:rPr i="1" lang="en"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 | Martha Swann-Quinn</a:t>
            </a:r>
            <a:endParaRPr i="1" sz="100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34" name="Google Shape;234;p31"/>
          <p:cNvSpPr txBox="1"/>
          <p:nvPr/>
        </p:nvSpPr>
        <p:spPr>
          <a:xfrm>
            <a:off x="245875" y="3102650"/>
            <a:ext cx="2094600" cy="17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9F4E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INTRO</a:t>
            </a:r>
            <a:endParaRPr sz="1500">
              <a:solidFill>
                <a:srgbClr val="F9F4E0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9F4E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FEATURES</a:t>
            </a:r>
            <a:endParaRPr sz="1500">
              <a:solidFill>
                <a:srgbClr val="F9F4E0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7FC142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GARDENS</a:t>
            </a:r>
            <a:endParaRPr sz="1500">
              <a:solidFill>
                <a:srgbClr val="7FC142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9F4E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FUN FACTS</a:t>
            </a:r>
            <a:endParaRPr sz="1500">
              <a:solidFill>
                <a:srgbClr val="F9F4E0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9F4E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ADVENTURE GUIDE</a:t>
            </a:r>
            <a:endParaRPr sz="1500">
              <a:solidFill>
                <a:srgbClr val="F9F4E0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4E0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/>
          <p:nvPr/>
        </p:nvSpPr>
        <p:spPr>
          <a:xfrm>
            <a:off x="0" y="-10350"/>
            <a:ext cx="2442300" cy="5143500"/>
          </a:xfrm>
          <a:prstGeom prst="rect">
            <a:avLst/>
          </a:prstGeom>
          <a:solidFill>
            <a:srgbClr val="00382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3827"/>
              </a:solidFill>
            </a:endParaRPr>
          </a:p>
        </p:txBody>
      </p:sp>
      <p:pic>
        <p:nvPicPr>
          <p:cNvPr id="66" name="Google Shape;66;p14" title="Illustration_Leaf 2.png"/>
          <p:cNvPicPr preferRelativeResize="0"/>
          <p:nvPr/>
        </p:nvPicPr>
        <p:blipFill rotWithShape="1">
          <a:blip r:embed="rId3">
            <a:alphaModFix/>
          </a:blip>
          <a:srcRect b="7911" l="24867" r="23163" t="7394"/>
          <a:stretch/>
        </p:blipFill>
        <p:spPr>
          <a:xfrm rot="3166840">
            <a:off x="-683385" y="560268"/>
            <a:ext cx="2739841" cy="4465061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4" title="Greenway Logo DISPLAY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5936" y="411125"/>
            <a:ext cx="850425" cy="654826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4"/>
          <p:cNvSpPr txBox="1"/>
          <p:nvPr/>
        </p:nvSpPr>
        <p:spPr>
          <a:xfrm>
            <a:off x="2742275" y="1821450"/>
            <a:ext cx="5843400" cy="163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003827"/>
                </a:solidFill>
                <a:latin typeface="Young Serif"/>
                <a:ea typeface="Young Serif"/>
                <a:cs typeface="Young Serif"/>
                <a:sym typeface="Young Serif"/>
              </a:rPr>
              <a:t>Intro &amp; History</a:t>
            </a:r>
            <a:endParaRPr sz="4800">
              <a:solidFill>
                <a:srgbClr val="003827"/>
              </a:solidFill>
              <a:latin typeface="Young Serif"/>
              <a:ea typeface="Young Serif"/>
              <a:cs typeface="Young Serif"/>
              <a:sym typeface="Young Serif"/>
            </a:endParaRPr>
          </a:p>
        </p:txBody>
      </p:sp>
      <p:sp>
        <p:nvSpPr>
          <p:cNvPr id="69" name="Google Shape;69;p14"/>
          <p:cNvSpPr txBox="1"/>
          <p:nvPr/>
        </p:nvSpPr>
        <p:spPr>
          <a:xfrm>
            <a:off x="2818475" y="2660150"/>
            <a:ext cx="5843400" cy="3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7FC142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WHERE DID THE GREENWAY COME FROM?</a:t>
            </a:r>
            <a:endParaRPr sz="1800">
              <a:solidFill>
                <a:srgbClr val="7FC142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</p:txBody>
      </p:sp>
      <p:sp>
        <p:nvSpPr>
          <p:cNvPr id="70" name="Google Shape;70;p14"/>
          <p:cNvSpPr txBox="1"/>
          <p:nvPr/>
        </p:nvSpPr>
        <p:spPr>
          <a:xfrm>
            <a:off x="245875" y="3102650"/>
            <a:ext cx="2094600" cy="17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9F4E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INTRO</a:t>
            </a:r>
            <a:endParaRPr sz="1500">
              <a:solidFill>
                <a:srgbClr val="F9F4E0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9F4E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FEATURES</a:t>
            </a:r>
            <a:endParaRPr sz="1500">
              <a:solidFill>
                <a:srgbClr val="F9F4E0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9F4E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GARDENS</a:t>
            </a:r>
            <a:endParaRPr sz="1500">
              <a:solidFill>
                <a:srgbClr val="F9F4E0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9F4E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FUN FACTS</a:t>
            </a:r>
            <a:endParaRPr sz="1500">
              <a:solidFill>
                <a:srgbClr val="F9F4E0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9F4E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ADVENTURE GUIDE</a:t>
            </a:r>
            <a:endParaRPr sz="1500">
              <a:solidFill>
                <a:srgbClr val="F9F4E0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4E0"/>
        </a:solidFill>
      </p:bgPr>
    </p:bg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2"/>
          <p:cNvSpPr/>
          <p:nvPr/>
        </p:nvSpPr>
        <p:spPr>
          <a:xfrm>
            <a:off x="0" y="-10350"/>
            <a:ext cx="2442300" cy="5143500"/>
          </a:xfrm>
          <a:prstGeom prst="rect">
            <a:avLst/>
          </a:prstGeom>
          <a:solidFill>
            <a:srgbClr val="00382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3827"/>
              </a:solidFill>
            </a:endParaRPr>
          </a:p>
        </p:txBody>
      </p:sp>
      <p:pic>
        <p:nvPicPr>
          <p:cNvPr id="240" name="Google Shape;240;p32" title="Illustration_Leaf 2.png"/>
          <p:cNvPicPr preferRelativeResize="0"/>
          <p:nvPr/>
        </p:nvPicPr>
        <p:blipFill rotWithShape="1">
          <a:blip r:embed="rId3">
            <a:alphaModFix/>
          </a:blip>
          <a:srcRect b="7911" l="24867" r="23163" t="7394"/>
          <a:stretch/>
        </p:blipFill>
        <p:spPr>
          <a:xfrm rot="3166840">
            <a:off x="-683385" y="560268"/>
            <a:ext cx="2739841" cy="44650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32" title="Greenway Logo DISPLAY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5936" y="411125"/>
            <a:ext cx="850425" cy="654826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32"/>
          <p:cNvSpPr txBox="1"/>
          <p:nvPr/>
        </p:nvSpPr>
        <p:spPr>
          <a:xfrm>
            <a:off x="2806275" y="311032"/>
            <a:ext cx="6231600" cy="55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003827"/>
                </a:solidFill>
                <a:latin typeface="Young Serif"/>
                <a:ea typeface="Young Serif"/>
                <a:cs typeface="Young Serif"/>
                <a:sym typeface="Young Serif"/>
              </a:rPr>
              <a:t>Favorite plants on the park</a:t>
            </a:r>
            <a:endParaRPr sz="2900">
              <a:solidFill>
                <a:srgbClr val="003827"/>
              </a:solidFill>
              <a:latin typeface="Young Serif"/>
              <a:ea typeface="Young Serif"/>
              <a:cs typeface="Young Serif"/>
              <a:sym typeface="Young Serif"/>
            </a:endParaRPr>
          </a:p>
        </p:txBody>
      </p:sp>
      <p:sp>
        <p:nvSpPr>
          <p:cNvPr id="243" name="Google Shape;243;p32"/>
          <p:cNvSpPr txBox="1"/>
          <p:nvPr/>
        </p:nvSpPr>
        <p:spPr>
          <a:xfrm>
            <a:off x="2830700" y="869332"/>
            <a:ext cx="5212800" cy="3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7FC142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Trees, shrubs, flowers, and more!</a:t>
            </a:r>
            <a:endParaRPr sz="1600">
              <a:solidFill>
                <a:srgbClr val="7FC142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7FC142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</p:txBody>
      </p:sp>
      <p:sp>
        <p:nvSpPr>
          <p:cNvPr id="244" name="Google Shape;244;p32"/>
          <p:cNvSpPr txBox="1"/>
          <p:nvPr/>
        </p:nvSpPr>
        <p:spPr>
          <a:xfrm>
            <a:off x="2881550" y="1357832"/>
            <a:ext cx="5857800" cy="108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The Greenway is home to lots of different plants from all around the world, as well as plants that are </a:t>
            </a:r>
            <a:r>
              <a:rPr i="1" lang="en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native</a:t>
            </a:r>
            <a:r>
              <a:rPr lang="en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 to Massachusetts and New England. The many trees, shrubs, and flowers help create homes and food for birds, bees, butterflies, and other pollinators that live in the park.</a:t>
            </a:r>
            <a:endParaRPr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What is your favorite plant? You might spot it in the park!</a:t>
            </a:r>
            <a:endParaRPr b="1" i="1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245" name="Google Shape;245;p32" title="RKG_CarolLynchGarden_2018_08_002.jpg"/>
          <p:cNvPicPr preferRelativeResize="0"/>
          <p:nvPr/>
        </p:nvPicPr>
        <p:blipFill rotWithShape="1">
          <a:blip r:embed="rId5">
            <a:alphaModFix/>
          </a:blip>
          <a:srcRect b="4987" l="0" r="0" t="4987"/>
          <a:stretch/>
        </p:blipFill>
        <p:spPr>
          <a:xfrm>
            <a:off x="2830700" y="2975596"/>
            <a:ext cx="2928978" cy="1757400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32"/>
          <p:cNvSpPr txBox="1"/>
          <p:nvPr/>
        </p:nvSpPr>
        <p:spPr>
          <a:xfrm>
            <a:off x="2830575" y="4733000"/>
            <a:ext cx="29289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North End Garden | Anthony Crisafulli</a:t>
            </a:r>
            <a:endParaRPr i="1" sz="100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247" name="Google Shape;247;p32" title="DemonstrationGarden.jpg"/>
          <p:cNvPicPr preferRelativeResize="0"/>
          <p:nvPr/>
        </p:nvPicPr>
        <p:blipFill rotWithShape="1">
          <a:blip r:embed="rId6">
            <a:alphaModFix/>
          </a:blip>
          <a:srcRect b="0" l="0" r="0" t="9975"/>
          <a:stretch/>
        </p:blipFill>
        <p:spPr>
          <a:xfrm>
            <a:off x="5922275" y="2951034"/>
            <a:ext cx="2928978" cy="1757400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32"/>
          <p:cNvSpPr txBox="1"/>
          <p:nvPr/>
        </p:nvSpPr>
        <p:spPr>
          <a:xfrm>
            <a:off x="5922313" y="4708425"/>
            <a:ext cx="29289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Dewey Square </a:t>
            </a:r>
            <a:r>
              <a:rPr i="1" lang="en"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Garden | Anthony Crisafulli</a:t>
            </a:r>
            <a:endParaRPr i="1" sz="100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249" name="Google Shape;249;p32"/>
          <p:cNvSpPr txBox="1"/>
          <p:nvPr/>
        </p:nvSpPr>
        <p:spPr>
          <a:xfrm>
            <a:off x="245875" y="3102650"/>
            <a:ext cx="2094600" cy="17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9F4E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INTRO</a:t>
            </a:r>
            <a:endParaRPr sz="1500">
              <a:solidFill>
                <a:srgbClr val="F9F4E0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9F4E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FEATURES</a:t>
            </a:r>
            <a:endParaRPr sz="1500">
              <a:solidFill>
                <a:srgbClr val="F9F4E0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7FC142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GARDENS</a:t>
            </a:r>
            <a:endParaRPr sz="1500">
              <a:solidFill>
                <a:srgbClr val="7FC142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9F4E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FUN FACTS</a:t>
            </a:r>
            <a:endParaRPr sz="1500">
              <a:solidFill>
                <a:srgbClr val="F9F4E0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9F4E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ADVENTURE GUIDE</a:t>
            </a:r>
            <a:endParaRPr sz="1500">
              <a:solidFill>
                <a:srgbClr val="F9F4E0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4E0"/>
        </a:solidFill>
      </p:bgPr>
    </p:bg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254;p33" title="042326-Magnolias-NorthEnd-Williams.jpg"/>
          <p:cNvPicPr preferRelativeResize="0"/>
          <p:nvPr/>
        </p:nvPicPr>
        <p:blipFill rotWithShape="1">
          <a:blip r:embed="rId3">
            <a:alphaModFix/>
          </a:blip>
          <a:srcRect b="10220" l="0" r="0" t="5384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33"/>
          <p:cNvSpPr/>
          <p:nvPr/>
        </p:nvSpPr>
        <p:spPr>
          <a:xfrm>
            <a:off x="0" y="4356975"/>
            <a:ext cx="2525100" cy="786600"/>
          </a:xfrm>
          <a:prstGeom prst="round1Rect">
            <a:avLst>
              <a:gd fmla="val 16667" name="adj"/>
            </a:avLst>
          </a:prstGeom>
          <a:solidFill>
            <a:srgbClr val="005E4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33"/>
          <p:cNvSpPr txBox="1"/>
          <p:nvPr>
            <p:ph type="title"/>
          </p:nvPr>
        </p:nvSpPr>
        <p:spPr>
          <a:xfrm>
            <a:off x="51750" y="4463925"/>
            <a:ext cx="2297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1422">
                <a:solidFill>
                  <a:srgbClr val="F9F4E0"/>
                </a:solidFill>
                <a:latin typeface="Young Serif"/>
                <a:ea typeface="Young Serif"/>
                <a:cs typeface="Young Serif"/>
                <a:sym typeface="Young Serif"/>
              </a:rPr>
              <a:t>Magnolias</a:t>
            </a:r>
            <a:endParaRPr b="1" sz="1200">
              <a:solidFill>
                <a:srgbClr val="F9F4E0"/>
              </a:solidFill>
              <a:latin typeface="Young Serif"/>
              <a:ea typeface="Young Serif"/>
              <a:cs typeface="Young Serif"/>
              <a:sym typeface="Young Serif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i="1" lang="en" sz="850">
                <a:solidFill>
                  <a:srgbClr val="F9F4E0"/>
                </a:solidFill>
                <a:latin typeface="Proxima Nova"/>
                <a:ea typeface="Proxima Nova"/>
                <a:cs typeface="Proxima Nova"/>
                <a:sym typeface="Proxima Nova"/>
              </a:rPr>
              <a:t>Can be found in the Spring!</a:t>
            </a:r>
            <a:endParaRPr sz="850">
              <a:solidFill>
                <a:srgbClr val="F9F4E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4E0"/>
        </a:solidFill>
      </p:bgPr>
    </p:bg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1" name="Google Shape;261;p34" title="Hydrangea_4728.JPG"/>
          <p:cNvPicPr preferRelativeResize="0"/>
          <p:nvPr/>
        </p:nvPicPr>
        <p:blipFill rotWithShape="1">
          <a:blip r:embed="rId3">
            <a:alphaModFix/>
          </a:blip>
          <a:srcRect b="17233" l="0" r="0" t="40580"/>
          <a:stretch/>
        </p:blipFill>
        <p:spPr>
          <a:xfrm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34"/>
          <p:cNvSpPr/>
          <p:nvPr/>
        </p:nvSpPr>
        <p:spPr>
          <a:xfrm>
            <a:off x="0" y="4356975"/>
            <a:ext cx="2525100" cy="786600"/>
          </a:xfrm>
          <a:prstGeom prst="round1Rect">
            <a:avLst>
              <a:gd fmla="val 16667" name="adj"/>
            </a:avLst>
          </a:prstGeom>
          <a:solidFill>
            <a:srgbClr val="005E4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34"/>
          <p:cNvSpPr txBox="1"/>
          <p:nvPr>
            <p:ph type="title"/>
          </p:nvPr>
        </p:nvSpPr>
        <p:spPr>
          <a:xfrm>
            <a:off x="51750" y="4463925"/>
            <a:ext cx="2297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1422">
                <a:solidFill>
                  <a:srgbClr val="F9F4E0"/>
                </a:solidFill>
                <a:latin typeface="Young Serif"/>
                <a:ea typeface="Young Serif"/>
                <a:cs typeface="Young Serif"/>
                <a:sym typeface="Young Serif"/>
              </a:rPr>
              <a:t>Hydrangeas</a:t>
            </a:r>
            <a:endParaRPr b="1" sz="1200">
              <a:solidFill>
                <a:srgbClr val="F9F4E0"/>
              </a:solidFill>
              <a:latin typeface="Young Serif"/>
              <a:ea typeface="Young Serif"/>
              <a:cs typeface="Young Serif"/>
              <a:sym typeface="Young Serif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i="1" lang="en" sz="850">
                <a:solidFill>
                  <a:srgbClr val="F9F4E0"/>
                </a:solidFill>
                <a:latin typeface="Proxima Nova"/>
                <a:ea typeface="Proxima Nova"/>
                <a:cs typeface="Proxima Nova"/>
                <a:sym typeface="Proxima Nova"/>
              </a:rPr>
              <a:t>Bloom in different colors in the summer</a:t>
            </a:r>
            <a:endParaRPr sz="850">
              <a:solidFill>
                <a:srgbClr val="F9F4E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4E0"/>
        </a:solidFill>
      </p:bgPr>
    </p:bg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p35" title="P18-Garden-2.jpg"/>
          <p:cNvPicPr preferRelativeResize="0"/>
          <p:nvPr/>
        </p:nvPicPr>
        <p:blipFill rotWithShape="1">
          <a:blip r:embed="rId3">
            <a:alphaModFix/>
          </a:blip>
          <a:srcRect b="17993" l="0" r="0" t="39820"/>
          <a:stretch/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35"/>
          <p:cNvSpPr/>
          <p:nvPr/>
        </p:nvSpPr>
        <p:spPr>
          <a:xfrm>
            <a:off x="0" y="4356975"/>
            <a:ext cx="2525100" cy="786600"/>
          </a:xfrm>
          <a:prstGeom prst="round1Rect">
            <a:avLst>
              <a:gd fmla="val 16667" name="adj"/>
            </a:avLst>
          </a:prstGeom>
          <a:solidFill>
            <a:srgbClr val="005E4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" name="Google Shape;270;p35"/>
          <p:cNvSpPr txBox="1"/>
          <p:nvPr>
            <p:ph type="title"/>
          </p:nvPr>
        </p:nvSpPr>
        <p:spPr>
          <a:xfrm>
            <a:off x="51750" y="4463925"/>
            <a:ext cx="2297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1422">
                <a:solidFill>
                  <a:srgbClr val="F9F4E0"/>
                </a:solidFill>
                <a:latin typeface="Young Serif"/>
                <a:ea typeface="Young Serif"/>
                <a:cs typeface="Young Serif"/>
                <a:sym typeface="Young Serif"/>
              </a:rPr>
              <a:t>Asters</a:t>
            </a:r>
            <a:endParaRPr b="1" sz="1200">
              <a:solidFill>
                <a:srgbClr val="F9F4E0"/>
              </a:solidFill>
              <a:latin typeface="Young Serif"/>
              <a:ea typeface="Young Serif"/>
              <a:cs typeface="Young Serif"/>
              <a:sym typeface="Young Serif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i="1" lang="en" sz="850">
                <a:solidFill>
                  <a:srgbClr val="F9F4E0"/>
                </a:solidFill>
                <a:latin typeface="Proxima Nova"/>
                <a:ea typeface="Proxima Nova"/>
                <a:cs typeface="Proxima Nova"/>
                <a:sym typeface="Proxima Nova"/>
              </a:rPr>
              <a:t>Start to appear in the early fall</a:t>
            </a:r>
            <a:endParaRPr sz="850">
              <a:solidFill>
                <a:srgbClr val="F9F4E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4E0"/>
        </a:solidFill>
      </p:bgPr>
    </p:bg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" name="Google Shape;275;p36" title="DSC08197 red winterberry Large.jpeg"/>
          <p:cNvPicPr preferRelativeResize="0"/>
          <p:nvPr/>
        </p:nvPicPr>
        <p:blipFill rotWithShape="1">
          <a:blip r:embed="rId3">
            <a:alphaModFix/>
          </a:blip>
          <a:srcRect b="7998" l="0" r="0" t="7990"/>
          <a:stretch/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6" name="Google Shape;276;p36"/>
          <p:cNvSpPr/>
          <p:nvPr/>
        </p:nvSpPr>
        <p:spPr>
          <a:xfrm>
            <a:off x="0" y="4356975"/>
            <a:ext cx="2525100" cy="786600"/>
          </a:xfrm>
          <a:prstGeom prst="round1Rect">
            <a:avLst>
              <a:gd fmla="val 16667" name="adj"/>
            </a:avLst>
          </a:prstGeom>
          <a:solidFill>
            <a:srgbClr val="005E4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36"/>
          <p:cNvSpPr txBox="1"/>
          <p:nvPr>
            <p:ph type="title"/>
          </p:nvPr>
        </p:nvSpPr>
        <p:spPr>
          <a:xfrm>
            <a:off x="51750" y="4463925"/>
            <a:ext cx="2297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1422">
                <a:solidFill>
                  <a:srgbClr val="F9F4E0"/>
                </a:solidFill>
                <a:latin typeface="Young Serif"/>
                <a:ea typeface="Young Serif"/>
                <a:cs typeface="Young Serif"/>
                <a:sym typeface="Young Serif"/>
              </a:rPr>
              <a:t>Winterberry</a:t>
            </a:r>
            <a:endParaRPr b="1" sz="1200">
              <a:solidFill>
                <a:srgbClr val="F9F4E0"/>
              </a:solidFill>
              <a:latin typeface="Young Serif"/>
              <a:ea typeface="Young Serif"/>
              <a:cs typeface="Young Serif"/>
              <a:sym typeface="Young Serif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i="1" lang="en" sz="850">
                <a:solidFill>
                  <a:srgbClr val="F9F4E0"/>
                </a:solidFill>
                <a:latin typeface="Proxima Nova"/>
                <a:ea typeface="Proxima Nova"/>
                <a:cs typeface="Proxima Nova"/>
                <a:sym typeface="Proxima Nova"/>
              </a:rPr>
              <a:t>Bring color throughout the winter</a:t>
            </a:r>
            <a:endParaRPr sz="850">
              <a:solidFill>
                <a:srgbClr val="F9F4E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4E0"/>
        </a:solidFill>
      </p:bgPr>
    </p:bg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7"/>
          <p:cNvSpPr/>
          <p:nvPr/>
        </p:nvSpPr>
        <p:spPr>
          <a:xfrm>
            <a:off x="0" y="-10350"/>
            <a:ext cx="2442300" cy="5143500"/>
          </a:xfrm>
          <a:prstGeom prst="rect">
            <a:avLst/>
          </a:prstGeom>
          <a:solidFill>
            <a:srgbClr val="00382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3827"/>
              </a:solidFill>
            </a:endParaRPr>
          </a:p>
        </p:txBody>
      </p:sp>
      <p:pic>
        <p:nvPicPr>
          <p:cNvPr id="283" name="Google Shape;283;p37" title="Illustration_Leaf 2.png"/>
          <p:cNvPicPr preferRelativeResize="0"/>
          <p:nvPr/>
        </p:nvPicPr>
        <p:blipFill rotWithShape="1">
          <a:blip r:embed="rId3">
            <a:alphaModFix/>
          </a:blip>
          <a:srcRect b="7911" l="24867" r="23163" t="7394"/>
          <a:stretch/>
        </p:blipFill>
        <p:spPr>
          <a:xfrm rot="3166840">
            <a:off x="-683385" y="560268"/>
            <a:ext cx="2739841" cy="44650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37" title="Greenway Logo DISPLAY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5936" y="411125"/>
            <a:ext cx="850425" cy="654826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37"/>
          <p:cNvSpPr txBox="1"/>
          <p:nvPr/>
        </p:nvSpPr>
        <p:spPr>
          <a:xfrm>
            <a:off x="2742275" y="1821450"/>
            <a:ext cx="5843400" cy="163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003827"/>
                </a:solidFill>
                <a:latin typeface="Young Serif"/>
                <a:ea typeface="Young Serif"/>
                <a:cs typeface="Young Serif"/>
                <a:sym typeface="Young Serif"/>
              </a:rPr>
              <a:t>Fun Facts</a:t>
            </a:r>
            <a:endParaRPr sz="4800">
              <a:solidFill>
                <a:srgbClr val="003827"/>
              </a:solidFill>
              <a:latin typeface="Young Serif"/>
              <a:ea typeface="Young Serif"/>
              <a:cs typeface="Young Serif"/>
              <a:sym typeface="Young Serif"/>
            </a:endParaRPr>
          </a:p>
        </p:txBody>
      </p:sp>
      <p:sp>
        <p:nvSpPr>
          <p:cNvPr id="286" name="Google Shape;286;p37"/>
          <p:cNvSpPr txBox="1"/>
          <p:nvPr/>
        </p:nvSpPr>
        <p:spPr>
          <a:xfrm>
            <a:off x="2818475" y="2660150"/>
            <a:ext cx="5843400" cy="3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7FC142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Little known facts about The Greenway</a:t>
            </a:r>
            <a:endParaRPr sz="1800">
              <a:solidFill>
                <a:srgbClr val="7FC142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</p:txBody>
      </p:sp>
      <p:sp>
        <p:nvSpPr>
          <p:cNvPr id="287" name="Google Shape;287;p37"/>
          <p:cNvSpPr txBox="1"/>
          <p:nvPr/>
        </p:nvSpPr>
        <p:spPr>
          <a:xfrm>
            <a:off x="245875" y="3102650"/>
            <a:ext cx="2094600" cy="17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9F4E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INTRO</a:t>
            </a:r>
            <a:endParaRPr sz="1500">
              <a:solidFill>
                <a:srgbClr val="F9F4E0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9F4E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FEATURES</a:t>
            </a:r>
            <a:endParaRPr sz="1500">
              <a:solidFill>
                <a:srgbClr val="F9F4E0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9F4E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GARDENS</a:t>
            </a:r>
            <a:endParaRPr sz="1500">
              <a:solidFill>
                <a:srgbClr val="F9F4E0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7FC142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FUN FACTS</a:t>
            </a:r>
            <a:endParaRPr sz="1500">
              <a:solidFill>
                <a:srgbClr val="7FC142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9F4E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ADVENTURE GUIDE</a:t>
            </a:r>
            <a:endParaRPr sz="1500">
              <a:solidFill>
                <a:srgbClr val="F9F4E0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4E0"/>
        </a:solidFill>
      </p:bgPr>
    </p:bg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Google Shape;292;p38" title="3-kennedy-family.jpg"/>
          <p:cNvPicPr preferRelativeResize="0"/>
          <p:nvPr/>
        </p:nvPicPr>
        <p:blipFill rotWithShape="1">
          <a:blip r:embed="rId3">
            <a:alphaModFix/>
          </a:blip>
          <a:srcRect b="16005" l="0" r="0" t="14376"/>
          <a:stretch/>
        </p:blipFill>
        <p:spPr>
          <a:xfrm>
            <a:off x="0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38"/>
          <p:cNvSpPr/>
          <p:nvPr/>
        </p:nvSpPr>
        <p:spPr>
          <a:xfrm rot="10800000">
            <a:off x="-2" y="3786337"/>
            <a:ext cx="9138852" cy="1362312"/>
          </a:xfrm>
          <a:prstGeom prst="flowChartDocument">
            <a:avLst/>
          </a:prstGeom>
          <a:solidFill>
            <a:srgbClr val="005E4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38"/>
          <p:cNvSpPr txBox="1"/>
          <p:nvPr>
            <p:ph type="title"/>
          </p:nvPr>
        </p:nvSpPr>
        <p:spPr>
          <a:xfrm>
            <a:off x="370700" y="42223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-388620" lvl="0" marL="457200" rtl="0" algn="ctr">
              <a:spcBef>
                <a:spcPts val="0"/>
              </a:spcBef>
              <a:spcAft>
                <a:spcPts val="0"/>
              </a:spcAft>
              <a:buClr>
                <a:srgbClr val="F9F4E0"/>
              </a:buClr>
              <a:buSzPct val="100000"/>
              <a:buFont typeface="Young Serif"/>
              <a:buAutoNum type="arabicPeriod"/>
            </a:pPr>
            <a:r>
              <a:rPr b="1" lang="en">
                <a:solidFill>
                  <a:srgbClr val="F9F4E0"/>
                </a:solidFill>
                <a:latin typeface="Young Serif"/>
                <a:ea typeface="Young Serif"/>
                <a:cs typeface="Young Serif"/>
                <a:sym typeface="Young Serif"/>
              </a:rPr>
              <a:t>The Greenway was named after Rose Kennedy</a:t>
            </a:r>
            <a:endParaRPr b="1">
              <a:solidFill>
                <a:srgbClr val="F9F4E0"/>
              </a:solidFill>
              <a:latin typeface="Young Serif"/>
              <a:ea typeface="Young Serif"/>
              <a:cs typeface="Young Serif"/>
              <a:sym typeface="Young Serif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50">
                <a:solidFill>
                  <a:srgbClr val="F9F4E0"/>
                </a:solidFill>
                <a:latin typeface="Proxima Nova"/>
                <a:ea typeface="Proxima Nova"/>
                <a:cs typeface="Proxima Nova"/>
                <a:sym typeface="Proxima Nova"/>
              </a:rPr>
              <a:t>(She was born in Boston and lived in the North End)</a:t>
            </a:r>
            <a:endParaRPr sz="1550">
              <a:solidFill>
                <a:srgbClr val="F9F4E0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9F4E0"/>
              </a:solidFill>
              <a:latin typeface="Young Serif"/>
              <a:ea typeface="Young Serif"/>
              <a:cs typeface="Young Serif"/>
              <a:sym typeface="Young Serif"/>
            </a:endParaRPr>
          </a:p>
        </p:txBody>
      </p:sp>
      <p:sp>
        <p:nvSpPr>
          <p:cNvPr id="295" name="Google Shape;295;p38"/>
          <p:cNvSpPr/>
          <p:nvPr/>
        </p:nvSpPr>
        <p:spPr>
          <a:xfrm flipH="1" rot="-2700000">
            <a:off x="5704190" y="432677"/>
            <a:ext cx="1042417" cy="836224"/>
          </a:xfrm>
          <a:prstGeom prst="bentArrow">
            <a:avLst>
              <a:gd fmla="val 19995" name="adj1"/>
              <a:gd fmla="val 25000" name="adj2"/>
              <a:gd fmla="val 25000" name="adj3"/>
              <a:gd fmla="val 43750" name="adj4"/>
            </a:avLst>
          </a:prstGeom>
          <a:solidFill>
            <a:srgbClr val="7FC14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4E0"/>
        </a:solidFill>
      </p:bgPr>
    </p:bg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Google Shape;300;p39" title="Greenway(37).png"/>
          <p:cNvPicPr preferRelativeResize="0"/>
          <p:nvPr/>
        </p:nvPicPr>
        <p:blipFill rotWithShape="1">
          <a:blip r:embed="rId3">
            <a:alphaModFix/>
          </a:blip>
          <a:srcRect b="-5350" l="0" r="0" t="5350"/>
          <a:stretch/>
        </p:blipFill>
        <p:spPr>
          <a:xfrm>
            <a:off x="0" y="0"/>
            <a:ext cx="9144000" cy="5143513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39"/>
          <p:cNvSpPr/>
          <p:nvPr/>
        </p:nvSpPr>
        <p:spPr>
          <a:xfrm rot="10800000">
            <a:off x="-2" y="3786337"/>
            <a:ext cx="9138852" cy="1362312"/>
          </a:xfrm>
          <a:prstGeom prst="flowChartDocument">
            <a:avLst/>
          </a:prstGeom>
          <a:solidFill>
            <a:srgbClr val="005E4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39"/>
          <p:cNvSpPr txBox="1"/>
          <p:nvPr>
            <p:ph type="title"/>
          </p:nvPr>
        </p:nvSpPr>
        <p:spPr>
          <a:xfrm>
            <a:off x="309125" y="4131964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9F4E0"/>
                </a:solidFill>
                <a:latin typeface="Young Serif"/>
                <a:ea typeface="Young Serif"/>
                <a:cs typeface="Young Serif"/>
                <a:sym typeface="Young Serif"/>
              </a:rPr>
              <a:t>2. </a:t>
            </a:r>
            <a:r>
              <a:rPr b="1" lang="en">
                <a:solidFill>
                  <a:srgbClr val="F9F4E0"/>
                </a:solidFill>
                <a:latin typeface="Young Serif"/>
                <a:ea typeface="Young Serif"/>
                <a:cs typeface="Young Serif"/>
                <a:sym typeface="Young Serif"/>
              </a:rPr>
              <a:t>The Greenway is 1.7 miles long</a:t>
            </a:r>
            <a:endParaRPr b="1">
              <a:solidFill>
                <a:srgbClr val="F9F4E0"/>
              </a:solidFill>
              <a:latin typeface="Young Serif"/>
              <a:ea typeface="Young Serif"/>
              <a:cs typeface="Young Serif"/>
              <a:sym typeface="Young Serif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50">
                <a:solidFill>
                  <a:srgbClr val="F9F4E0"/>
                </a:solidFill>
                <a:latin typeface="Proxima Nova"/>
                <a:ea typeface="Proxima Nova"/>
                <a:cs typeface="Proxima Nova"/>
                <a:sym typeface="Proxima Nova"/>
              </a:rPr>
              <a:t>(That’s like 26 football fields lined up in a row!)</a:t>
            </a:r>
            <a:endParaRPr sz="1550">
              <a:solidFill>
                <a:srgbClr val="F9F4E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4E0"/>
        </a:solidFill>
      </p:bgPr>
    </p:bg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" name="Google Shape;307;p40" title="A7B04467.jpg"/>
          <p:cNvPicPr preferRelativeResize="0"/>
          <p:nvPr/>
        </p:nvPicPr>
        <p:blipFill rotWithShape="1">
          <a:blip r:embed="rId3">
            <a:alphaModFix/>
          </a:blip>
          <a:srcRect b="-6979" l="0" r="0" t="22584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40"/>
          <p:cNvSpPr/>
          <p:nvPr/>
        </p:nvSpPr>
        <p:spPr>
          <a:xfrm rot="10800000">
            <a:off x="-2" y="3786337"/>
            <a:ext cx="9138852" cy="1362312"/>
          </a:xfrm>
          <a:prstGeom prst="flowChartDocument">
            <a:avLst/>
          </a:prstGeom>
          <a:solidFill>
            <a:srgbClr val="005E4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40"/>
          <p:cNvSpPr txBox="1"/>
          <p:nvPr>
            <p:ph type="title"/>
          </p:nvPr>
        </p:nvSpPr>
        <p:spPr>
          <a:xfrm>
            <a:off x="309125" y="4181159"/>
            <a:ext cx="8520600" cy="96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9F4E0"/>
                </a:solidFill>
                <a:latin typeface="Young Serif"/>
                <a:ea typeface="Young Serif"/>
                <a:cs typeface="Young Serif"/>
                <a:sym typeface="Young Serif"/>
              </a:rPr>
              <a:t>3</a:t>
            </a:r>
            <a:r>
              <a:rPr b="1" lang="en">
                <a:solidFill>
                  <a:srgbClr val="F9F4E0"/>
                </a:solidFill>
                <a:latin typeface="Young Serif"/>
                <a:ea typeface="Young Serif"/>
                <a:cs typeface="Young Serif"/>
                <a:sym typeface="Young Serif"/>
              </a:rPr>
              <a:t>. The park hosts more than 400 events each year</a:t>
            </a:r>
            <a:endParaRPr b="1">
              <a:solidFill>
                <a:srgbClr val="F9F4E0"/>
              </a:solidFill>
              <a:latin typeface="Young Serif"/>
              <a:ea typeface="Young Serif"/>
              <a:cs typeface="Young Serif"/>
              <a:sym typeface="Young Serif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0968"/>
              <a:buFont typeface="Arial"/>
              <a:buNone/>
            </a:pPr>
            <a:r>
              <a:rPr lang="en" sz="1550">
                <a:solidFill>
                  <a:srgbClr val="F9F4E0"/>
                </a:solidFill>
                <a:latin typeface="Proxima Nova"/>
                <a:ea typeface="Proxima Nova"/>
                <a:cs typeface="Proxima Nova"/>
                <a:sym typeface="Proxima Nova"/>
              </a:rPr>
              <a:t>(This includes fitness classes, markets, festivals, and more!)</a:t>
            </a:r>
            <a:endParaRPr sz="1550">
              <a:solidFill>
                <a:srgbClr val="F9F4E0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9F4E0"/>
              </a:solidFill>
              <a:latin typeface="Young Serif"/>
              <a:ea typeface="Young Serif"/>
              <a:cs typeface="Young Serif"/>
              <a:sym typeface="Young Serif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4E0"/>
        </a:solidFill>
      </p:bgPr>
    </p:bg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41"/>
          <p:cNvSpPr/>
          <p:nvPr/>
        </p:nvSpPr>
        <p:spPr>
          <a:xfrm rot="10800000">
            <a:off x="-2" y="3786337"/>
            <a:ext cx="9138852" cy="1362312"/>
          </a:xfrm>
          <a:prstGeom prst="flowChartDocument">
            <a:avLst/>
          </a:prstGeom>
          <a:solidFill>
            <a:srgbClr val="005E4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p41"/>
          <p:cNvSpPr txBox="1"/>
          <p:nvPr>
            <p:ph type="title"/>
          </p:nvPr>
        </p:nvSpPr>
        <p:spPr>
          <a:xfrm>
            <a:off x="256550" y="4115499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9F4E0"/>
                </a:solidFill>
                <a:latin typeface="Young Serif"/>
                <a:ea typeface="Young Serif"/>
                <a:cs typeface="Young Serif"/>
                <a:sym typeface="Young Serif"/>
              </a:rPr>
              <a:t>4. All of the animals on the Carousel were inspired by children’s drawings!</a:t>
            </a:r>
            <a:endParaRPr b="1">
              <a:solidFill>
                <a:srgbClr val="F9F4E0"/>
              </a:solidFill>
              <a:latin typeface="Young Serif"/>
              <a:ea typeface="Young Serif"/>
              <a:cs typeface="Young Serif"/>
              <a:sym typeface="Young Serif"/>
            </a:endParaRPr>
          </a:p>
        </p:txBody>
      </p:sp>
      <p:pic>
        <p:nvPicPr>
          <p:cNvPr id="316" name="Google Shape;316;p41" title="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11675" y="142550"/>
            <a:ext cx="3481538" cy="348153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41" title="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45625" y="142550"/>
            <a:ext cx="3481549" cy="3481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4E0"/>
        </a:solid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/>
          <p:nvPr/>
        </p:nvSpPr>
        <p:spPr>
          <a:xfrm>
            <a:off x="0" y="-10350"/>
            <a:ext cx="2442300" cy="5143500"/>
          </a:xfrm>
          <a:prstGeom prst="rect">
            <a:avLst/>
          </a:prstGeom>
          <a:solidFill>
            <a:srgbClr val="00382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3827"/>
              </a:solidFill>
            </a:endParaRPr>
          </a:p>
        </p:txBody>
      </p:sp>
      <p:pic>
        <p:nvPicPr>
          <p:cNvPr id="76" name="Google Shape;76;p15" title="Illustration_Leaf 2.png"/>
          <p:cNvPicPr preferRelativeResize="0"/>
          <p:nvPr/>
        </p:nvPicPr>
        <p:blipFill rotWithShape="1">
          <a:blip r:embed="rId3">
            <a:alphaModFix/>
          </a:blip>
          <a:srcRect b="7911" l="24867" r="23163" t="7394"/>
          <a:stretch/>
        </p:blipFill>
        <p:spPr>
          <a:xfrm rot="3166840">
            <a:off x="-683385" y="560268"/>
            <a:ext cx="2739841" cy="4465061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5" title="Greenway Logo DISPLAY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5936" y="411125"/>
            <a:ext cx="850425" cy="654826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5"/>
          <p:cNvSpPr txBox="1"/>
          <p:nvPr/>
        </p:nvSpPr>
        <p:spPr>
          <a:xfrm>
            <a:off x="2806275" y="368759"/>
            <a:ext cx="6231600" cy="163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003827"/>
                </a:solidFill>
                <a:latin typeface="Young Serif"/>
                <a:ea typeface="Young Serif"/>
                <a:cs typeface="Young Serif"/>
                <a:sym typeface="Young Serif"/>
              </a:rPr>
              <a:t>There used to be a highway here!</a:t>
            </a:r>
            <a:endParaRPr sz="2900">
              <a:solidFill>
                <a:srgbClr val="003827"/>
              </a:solidFill>
              <a:latin typeface="Young Serif"/>
              <a:ea typeface="Young Serif"/>
              <a:cs typeface="Young Serif"/>
              <a:sym typeface="Young Serif"/>
            </a:endParaRPr>
          </a:p>
        </p:txBody>
      </p:sp>
      <p:sp>
        <p:nvSpPr>
          <p:cNvPr id="79" name="Google Shape;79;p15"/>
          <p:cNvSpPr txBox="1"/>
          <p:nvPr/>
        </p:nvSpPr>
        <p:spPr>
          <a:xfrm>
            <a:off x="2830700" y="927053"/>
            <a:ext cx="3077400" cy="3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7FC142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THE CENTRAL ARTERY</a:t>
            </a:r>
            <a:endParaRPr sz="1600">
              <a:solidFill>
                <a:srgbClr val="7FC142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</p:txBody>
      </p:sp>
      <p:sp>
        <p:nvSpPr>
          <p:cNvPr id="80" name="Google Shape;80;p15"/>
          <p:cNvSpPr txBox="1"/>
          <p:nvPr/>
        </p:nvSpPr>
        <p:spPr>
          <a:xfrm>
            <a:off x="2881550" y="1415559"/>
            <a:ext cx="5969700" cy="108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Did you know that there used to be a major </a:t>
            </a:r>
            <a:r>
              <a:rPr b="1" lang="en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highway</a:t>
            </a:r>
            <a:r>
              <a:rPr lang="en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 through </a:t>
            </a:r>
            <a:endParaRPr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Downtown </a:t>
            </a:r>
            <a:r>
              <a:rPr lang="en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Boston</a:t>
            </a:r>
            <a:r>
              <a:rPr lang="en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?</a:t>
            </a:r>
            <a:endParaRPr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This was called the “Central Artery”, and it passed through the North End, Waterfront, and Chinatown!</a:t>
            </a:r>
            <a:endParaRPr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81" name="Google Shape;81;p15" title="photo-high_st_n_5_9464155723_o.jpg"/>
          <p:cNvPicPr preferRelativeResize="0"/>
          <p:nvPr/>
        </p:nvPicPr>
        <p:blipFill rotWithShape="1">
          <a:blip r:embed="rId5">
            <a:alphaModFix/>
          </a:blip>
          <a:srcRect b="7587" l="3045" r="4678" t="9218"/>
          <a:stretch/>
        </p:blipFill>
        <p:spPr>
          <a:xfrm>
            <a:off x="2830700" y="2852771"/>
            <a:ext cx="2928978" cy="1757401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5"/>
          <p:cNvSpPr txBox="1"/>
          <p:nvPr/>
        </p:nvSpPr>
        <p:spPr>
          <a:xfrm>
            <a:off x="2830700" y="4659300"/>
            <a:ext cx="21249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Central Artery</a:t>
            </a:r>
            <a:endParaRPr i="1" sz="100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83" name="Google Shape;83;p15" title="photo-high_st_n_9466954542_o.jpg"/>
          <p:cNvPicPr preferRelativeResize="0"/>
          <p:nvPr/>
        </p:nvPicPr>
        <p:blipFill rotWithShape="1">
          <a:blip r:embed="rId6">
            <a:alphaModFix/>
          </a:blip>
          <a:srcRect b="4922" l="0" r="0" t="4922"/>
          <a:stretch/>
        </p:blipFill>
        <p:spPr>
          <a:xfrm>
            <a:off x="5922225" y="2852771"/>
            <a:ext cx="2928978" cy="1757401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5"/>
          <p:cNvSpPr txBox="1"/>
          <p:nvPr/>
        </p:nvSpPr>
        <p:spPr>
          <a:xfrm>
            <a:off x="5922225" y="4659300"/>
            <a:ext cx="21249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View of highway from street</a:t>
            </a:r>
            <a:endParaRPr i="1" sz="100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5" name="Google Shape;85;p15"/>
          <p:cNvSpPr txBox="1"/>
          <p:nvPr/>
        </p:nvSpPr>
        <p:spPr>
          <a:xfrm>
            <a:off x="245875" y="3102650"/>
            <a:ext cx="2094600" cy="17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7FC142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INTRO</a:t>
            </a:r>
            <a:endParaRPr sz="1500">
              <a:solidFill>
                <a:srgbClr val="7FC142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9F4E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FEATURES</a:t>
            </a:r>
            <a:endParaRPr sz="1500">
              <a:solidFill>
                <a:srgbClr val="F9F4E0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9F4E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GARDENS</a:t>
            </a:r>
            <a:endParaRPr sz="1500">
              <a:solidFill>
                <a:srgbClr val="F9F4E0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9F4E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FUN FACTS</a:t>
            </a:r>
            <a:endParaRPr sz="1500">
              <a:solidFill>
                <a:srgbClr val="F9F4E0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9F4E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ADVENTURE GUIDE</a:t>
            </a:r>
            <a:endParaRPr sz="1500">
              <a:solidFill>
                <a:srgbClr val="F9F4E0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4E0"/>
        </a:solidFill>
      </p:bgPr>
    </p:bg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Google Shape;322;p42" title="1A3A1721.jpg"/>
          <p:cNvPicPr preferRelativeResize="0"/>
          <p:nvPr/>
        </p:nvPicPr>
        <p:blipFill rotWithShape="1">
          <a:blip r:embed="rId3">
            <a:alphaModFix/>
          </a:blip>
          <a:srcRect b="0" l="0" r="0" t="29612"/>
          <a:stretch/>
        </p:blipFill>
        <p:spPr>
          <a:xfrm>
            <a:off x="-2575" y="0"/>
            <a:ext cx="9144003" cy="4289925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42"/>
          <p:cNvSpPr/>
          <p:nvPr/>
        </p:nvSpPr>
        <p:spPr>
          <a:xfrm rot="10800000">
            <a:off x="-2" y="3786337"/>
            <a:ext cx="9138852" cy="1362312"/>
          </a:xfrm>
          <a:prstGeom prst="flowChartDocument">
            <a:avLst/>
          </a:prstGeom>
          <a:solidFill>
            <a:srgbClr val="005E4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Google Shape;324;p42"/>
          <p:cNvSpPr txBox="1"/>
          <p:nvPr>
            <p:ph type="title"/>
          </p:nvPr>
        </p:nvSpPr>
        <p:spPr>
          <a:xfrm>
            <a:off x="-436081" y="4131975"/>
            <a:ext cx="9506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9F4E0"/>
                </a:solidFill>
                <a:latin typeface="Young Serif"/>
                <a:ea typeface="Young Serif"/>
                <a:cs typeface="Young Serif"/>
                <a:sym typeface="Young Serif"/>
              </a:rPr>
              <a:t>5. The Greenway has new art installations each year!</a:t>
            </a:r>
            <a:endParaRPr b="1">
              <a:solidFill>
                <a:srgbClr val="F9F4E0"/>
              </a:solidFill>
              <a:latin typeface="Young Serif"/>
              <a:ea typeface="Young Serif"/>
              <a:cs typeface="Young Serif"/>
              <a:sym typeface="Young Serif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50">
                <a:solidFill>
                  <a:srgbClr val="F9F4E0"/>
                </a:solidFill>
                <a:latin typeface="Proxima Nova"/>
                <a:ea typeface="Proxima Nova"/>
                <a:cs typeface="Proxima Nova"/>
                <a:sym typeface="Proxima Nova"/>
              </a:rPr>
              <a:t>This one is called “Big Hoops to Fill” and was created by Ja’Hari Ortega in 2025.</a:t>
            </a:r>
            <a:endParaRPr sz="1550">
              <a:solidFill>
                <a:srgbClr val="F9F4E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4E0"/>
        </a:solidFill>
      </p:bgPr>
    </p:bg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43"/>
          <p:cNvSpPr/>
          <p:nvPr/>
        </p:nvSpPr>
        <p:spPr>
          <a:xfrm>
            <a:off x="0" y="-10350"/>
            <a:ext cx="2442300" cy="5143500"/>
          </a:xfrm>
          <a:prstGeom prst="rect">
            <a:avLst/>
          </a:prstGeom>
          <a:solidFill>
            <a:srgbClr val="00382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3827"/>
              </a:solidFill>
            </a:endParaRPr>
          </a:p>
        </p:txBody>
      </p:sp>
      <p:pic>
        <p:nvPicPr>
          <p:cNvPr id="330" name="Google Shape;330;p43" title="Illustration_Leaf 2.png"/>
          <p:cNvPicPr preferRelativeResize="0"/>
          <p:nvPr/>
        </p:nvPicPr>
        <p:blipFill rotWithShape="1">
          <a:blip r:embed="rId3">
            <a:alphaModFix/>
          </a:blip>
          <a:srcRect b="7911" l="24867" r="23163" t="7394"/>
          <a:stretch/>
        </p:blipFill>
        <p:spPr>
          <a:xfrm rot="3166840">
            <a:off x="-683385" y="560268"/>
            <a:ext cx="2739841" cy="446506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43" title="Greenway Logo DISPLAY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5936" y="411125"/>
            <a:ext cx="850425" cy="654826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Google Shape;332;p43"/>
          <p:cNvSpPr txBox="1"/>
          <p:nvPr/>
        </p:nvSpPr>
        <p:spPr>
          <a:xfrm>
            <a:off x="2752100" y="1457575"/>
            <a:ext cx="5843400" cy="163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003827"/>
                </a:solidFill>
                <a:latin typeface="Young Serif"/>
                <a:ea typeface="Young Serif"/>
                <a:cs typeface="Young Serif"/>
                <a:sym typeface="Young Serif"/>
              </a:rPr>
              <a:t>Greenway Adventure Guide</a:t>
            </a:r>
            <a:endParaRPr sz="4800">
              <a:solidFill>
                <a:srgbClr val="003827"/>
              </a:solidFill>
              <a:latin typeface="Young Serif"/>
              <a:ea typeface="Young Serif"/>
              <a:cs typeface="Young Serif"/>
              <a:sym typeface="Young Serif"/>
            </a:endParaRPr>
          </a:p>
        </p:txBody>
      </p:sp>
      <p:sp>
        <p:nvSpPr>
          <p:cNvPr id="333" name="Google Shape;333;p43"/>
          <p:cNvSpPr txBox="1"/>
          <p:nvPr/>
        </p:nvSpPr>
        <p:spPr>
          <a:xfrm>
            <a:off x="2752100" y="2984700"/>
            <a:ext cx="5843400" cy="3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7FC142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PREPARE FOR YOUR TRIP TO THE GREENWAY!</a:t>
            </a:r>
            <a:endParaRPr sz="1800">
              <a:solidFill>
                <a:srgbClr val="7FC142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</p:txBody>
      </p:sp>
      <p:sp>
        <p:nvSpPr>
          <p:cNvPr id="334" name="Google Shape;334;p43"/>
          <p:cNvSpPr txBox="1"/>
          <p:nvPr/>
        </p:nvSpPr>
        <p:spPr>
          <a:xfrm>
            <a:off x="245875" y="3102650"/>
            <a:ext cx="2094600" cy="17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9F4E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INTRO</a:t>
            </a:r>
            <a:endParaRPr sz="1500">
              <a:solidFill>
                <a:srgbClr val="F9F4E0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9F4E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FEATURES</a:t>
            </a:r>
            <a:endParaRPr sz="1500">
              <a:solidFill>
                <a:srgbClr val="F9F4E0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9F4E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GARDENS</a:t>
            </a:r>
            <a:endParaRPr sz="1500">
              <a:solidFill>
                <a:srgbClr val="F9F4E0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9F4E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FUN FACTS</a:t>
            </a:r>
            <a:endParaRPr sz="1500">
              <a:solidFill>
                <a:srgbClr val="F9F4E0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7FC142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ADVENTURE GUIDE</a:t>
            </a:r>
            <a:endParaRPr sz="1500">
              <a:solidFill>
                <a:srgbClr val="7FC142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4E0"/>
        </a:solidFill>
      </p:bgPr>
    </p:bg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44"/>
          <p:cNvSpPr/>
          <p:nvPr/>
        </p:nvSpPr>
        <p:spPr>
          <a:xfrm>
            <a:off x="0" y="-10350"/>
            <a:ext cx="2442300" cy="5143500"/>
          </a:xfrm>
          <a:prstGeom prst="rect">
            <a:avLst/>
          </a:prstGeom>
          <a:solidFill>
            <a:srgbClr val="00382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3827"/>
              </a:solidFill>
            </a:endParaRPr>
          </a:p>
        </p:txBody>
      </p:sp>
      <p:pic>
        <p:nvPicPr>
          <p:cNvPr id="340" name="Google Shape;340;p44" title="Illustration_Leaf 2.png"/>
          <p:cNvPicPr preferRelativeResize="0"/>
          <p:nvPr/>
        </p:nvPicPr>
        <p:blipFill rotWithShape="1">
          <a:blip r:embed="rId3">
            <a:alphaModFix/>
          </a:blip>
          <a:srcRect b="7911" l="24867" r="23163" t="7394"/>
          <a:stretch/>
        </p:blipFill>
        <p:spPr>
          <a:xfrm rot="3166840">
            <a:off x="-683385" y="560268"/>
            <a:ext cx="2739841" cy="446506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p44" title="Greenway Logo DISPLAY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5936" y="411125"/>
            <a:ext cx="850425" cy="654826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44"/>
          <p:cNvSpPr txBox="1"/>
          <p:nvPr/>
        </p:nvSpPr>
        <p:spPr>
          <a:xfrm>
            <a:off x="2724175" y="455350"/>
            <a:ext cx="6313800" cy="55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003827"/>
                </a:solidFill>
                <a:latin typeface="Young Serif"/>
                <a:ea typeface="Young Serif"/>
                <a:cs typeface="Young Serif"/>
                <a:sym typeface="Young Serif"/>
              </a:rPr>
              <a:t>Greenway Adventure Guide</a:t>
            </a:r>
            <a:endParaRPr sz="2800">
              <a:solidFill>
                <a:srgbClr val="003827"/>
              </a:solidFill>
              <a:latin typeface="Young Serif"/>
              <a:ea typeface="Young Serif"/>
              <a:cs typeface="Young Serif"/>
              <a:sym typeface="Young Serif"/>
            </a:endParaRPr>
          </a:p>
        </p:txBody>
      </p:sp>
      <p:sp>
        <p:nvSpPr>
          <p:cNvPr id="343" name="Google Shape;343;p44"/>
          <p:cNvSpPr txBox="1"/>
          <p:nvPr/>
        </p:nvSpPr>
        <p:spPr>
          <a:xfrm>
            <a:off x="2830700" y="1013650"/>
            <a:ext cx="5754900" cy="3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7FC142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INCLUDES ACTIVITIES FOR YOUR VISIT TO THE PARK</a:t>
            </a:r>
            <a:endParaRPr sz="1600">
              <a:solidFill>
                <a:srgbClr val="7FC142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</p:txBody>
      </p:sp>
      <p:sp>
        <p:nvSpPr>
          <p:cNvPr id="344" name="Google Shape;344;p44"/>
          <p:cNvSpPr txBox="1"/>
          <p:nvPr/>
        </p:nvSpPr>
        <p:spPr>
          <a:xfrm>
            <a:off x="2881550" y="1502150"/>
            <a:ext cx="3156900" cy="279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Are you going to be visiting the Greenway? Make sure you bring your Adventure Guide with you! This will help you learn more about the park AND become a Junior Greenway Park Ranger!</a:t>
            </a:r>
            <a:endParaRPr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Are you ready to explore?</a:t>
            </a:r>
            <a:endParaRPr b="1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 u="sng">
                <a:solidFill>
                  <a:schemeClr val="hlink"/>
                </a:solidFill>
                <a:latin typeface="Proxima Nova"/>
                <a:ea typeface="Proxima Nova"/>
                <a:cs typeface="Proxima Nova"/>
                <a:sym typeface="Proxima Nova"/>
                <a:hlinkClick r:id="rId5"/>
              </a:rPr>
              <a:t>ROSEKENNEDYGREENWAY.ORG/EDUCATION</a:t>
            </a:r>
            <a:r>
              <a:rPr b="1" lang="en" sz="11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endParaRPr b="1" sz="110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345" name="Google Shape;345;p44"/>
          <p:cNvSpPr txBox="1"/>
          <p:nvPr/>
        </p:nvSpPr>
        <p:spPr>
          <a:xfrm>
            <a:off x="245875" y="3102650"/>
            <a:ext cx="2094600" cy="17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9F4E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INTRO</a:t>
            </a:r>
            <a:endParaRPr sz="1500">
              <a:solidFill>
                <a:srgbClr val="F9F4E0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9F4E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FEATURES</a:t>
            </a:r>
            <a:endParaRPr sz="1500">
              <a:solidFill>
                <a:srgbClr val="F9F4E0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9F4E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GARDENS</a:t>
            </a:r>
            <a:endParaRPr sz="1500">
              <a:solidFill>
                <a:srgbClr val="F9F4E0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9F4E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FUN FACTS</a:t>
            </a:r>
            <a:endParaRPr sz="1500">
              <a:solidFill>
                <a:srgbClr val="F9F4E0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7FC142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ADVENTURE GUIDE</a:t>
            </a:r>
            <a:endParaRPr sz="1500">
              <a:solidFill>
                <a:srgbClr val="7FC142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</p:txBody>
      </p:sp>
      <p:pic>
        <p:nvPicPr>
          <p:cNvPr id="346" name="Google Shape;346;p44" title="Greenway Adventure Guide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38375" y="1502150"/>
            <a:ext cx="2394750" cy="31000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4E0"/>
        </a:soli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6"/>
          <p:cNvSpPr/>
          <p:nvPr/>
        </p:nvSpPr>
        <p:spPr>
          <a:xfrm>
            <a:off x="0" y="-10350"/>
            <a:ext cx="2442300" cy="5143500"/>
          </a:xfrm>
          <a:prstGeom prst="rect">
            <a:avLst/>
          </a:prstGeom>
          <a:solidFill>
            <a:srgbClr val="00382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3827"/>
              </a:solidFill>
            </a:endParaRPr>
          </a:p>
        </p:txBody>
      </p:sp>
      <p:pic>
        <p:nvPicPr>
          <p:cNvPr id="91" name="Google Shape;91;p16" title="Illustration_Leaf 2.png"/>
          <p:cNvPicPr preferRelativeResize="0"/>
          <p:nvPr/>
        </p:nvPicPr>
        <p:blipFill rotWithShape="1">
          <a:blip r:embed="rId3">
            <a:alphaModFix/>
          </a:blip>
          <a:srcRect b="7911" l="24867" r="23163" t="7394"/>
          <a:stretch/>
        </p:blipFill>
        <p:spPr>
          <a:xfrm rot="3166840">
            <a:off x="-683385" y="560268"/>
            <a:ext cx="2739841" cy="4465061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6" title="Greenway Logo DISPLAY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5936" y="411125"/>
            <a:ext cx="850425" cy="654826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6"/>
          <p:cNvSpPr txBox="1"/>
          <p:nvPr/>
        </p:nvSpPr>
        <p:spPr>
          <a:xfrm>
            <a:off x="2806275" y="426486"/>
            <a:ext cx="6231600" cy="163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003827"/>
                </a:solidFill>
                <a:latin typeface="Young Serif"/>
                <a:ea typeface="Young Serif"/>
                <a:cs typeface="Young Serif"/>
                <a:sym typeface="Young Serif"/>
              </a:rPr>
              <a:t>Where did it go?</a:t>
            </a:r>
            <a:endParaRPr sz="2900">
              <a:solidFill>
                <a:srgbClr val="003827"/>
              </a:solidFill>
              <a:latin typeface="Young Serif"/>
              <a:ea typeface="Young Serif"/>
              <a:cs typeface="Young Serif"/>
              <a:sym typeface="Young Serif"/>
            </a:endParaRPr>
          </a:p>
        </p:txBody>
      </p:sp>
      <p:sp>
        <p:nvSpPr>
          <p:cNvPr id="94" name="Google Shape;94;p16"/>
          <p:cNvSpPr txBox="1"/>
          <p:nvPr/>
        </p:nvSpPr>
        <p:spPr>
          <a:xfrm>
            <a:off x="2830700" y="984781"/>
            <a:ext cx="3077400" cy="3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7FC142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THE “BIG DIG”</a:t>
            </a:r>
            <a:endParaRPr sz="1600">
              <a:solidFill>
                <a:srgbClr val="7FC142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</p:txBody>
      </p:sp>
      <p:sp>
        <p:nvSpPr>
          <p:cNvPr id="95" name="Google Shape;95;p16"/>
          <p:cNvSpPr txBox="1"/>
          <p:nvPr/>
        </p:nvSpPr>
        <p:spPr>
          <a:xfrm>
            <a:off x="2881550" y="1473286"/>
            <a:ext cx="5969700" cy="108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In the late 1990s, the city decided to move the highway </a:t>
            </a:r>
            <a:r>
              <a:rPr b="1" lang="en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underground</a:t>
            </a:r>
            <a:r>
              <a:rPr lang="en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 and create a system of tunnels. This project was called the “</a:t>
            </a:r>
            <a:r>
              <a:rPr b="1" lang="en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Big Dig</a:t>
            </a:r>
            <a:r>
              <a:rPr lang="en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”.</a:t>
            </a:r>
            <a:endParaRPr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What would possibly fill the space left behind?</a:t>
            </a:r>
            <a:endParaRPr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96" name="Google Shape;96;p16" title="hqdefault.jpg"/>
          <p:cNvPicPr preferRelativeResize="0"/>
          <p:nvPr/>
        </p:nvPicPr>
        <p:blipFill rotWithShape="1">
          <a:blip r:embed="rId5">
            <a:alphaModFix/>
          </a:blip>
          <a:srcRect b="10000" l="0" r="0" t="10000"/>
          <a:stretch/>
        </p:blipFill>
        <p:spPr>
          <a:xfrm>
            <a:off x="2830700" y="2852771"/>
            <a:ext cx="2928978" cy="175740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6"/>
          <p:cNvSpPr txBox="1"/>
          <p:nvPr/>
        </p:nvSpPr>
        <p:spPr>
          <a:xfrm>
            <a:off x="4262450" y="4688800"/>
            <a:ext cx="32079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Construction photos from the “Big Dig”</a:t>
            </a:r>
            <a:endParaRPr i="1" sz="100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98" name="Google Shape;98;p16" title="2840d943-c32a-4fa9-8633-abff78805cb5.1.jpg"/>
          <p:cNvPicPr preferRelativeResize="0"/>
          <p:nvPr/>
        </p:nvPicPr>
        <p:blipFill rotWithShape="1">
          <a:blip r:embed="rId6">
            <a:alphaModFix/>
          </a:blip>
          <a:srcRect b="0" l="3113" r="3113" t="0"/>
          <a:stretch/>
        </p:blipFill>
        <p:spPr>
          <a:xfrm>
            <a:off x="5922225" y="2852771"/>
            <a:ext cx="2928977" cy="1757400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6"/>
          <p:cNvSpPr txBox="1"/>
          <p:nvPr/>
        </p:nvSpPr>
        <p:spPr>
          <a:xfrm>
            <a:off x="245875" y="3102650"/>
            <a:ext cx="2094600" cy="17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7FC142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INTRO</a:t>
            </a:r>
            <a:endParaRPr sz="1500">
              <a:solidFill>
                <a:srgbClr val="7FC142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9F4E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FEATURES</a:t>
            </a:r>
            <a:endParaRPr sz="1500">
              <a:solidFill>
                <a:srgbClr val="F9F4E0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9F4E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GARDENS</a:t>
            </a:r>
            <a:endParaRPr sz="1500">
              <a:solidFill>
                <a:srgbClr val="F9F4E0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9F4E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FUN FACTS</a:t>
            </a:r>
            <a:endParaRPr sz="1500">
              <a:solidFill>
                <a:srgbClr val="F9F4E0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9F4E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ADVENTURE GUIDE</a:t>
            </a:r>
            <a:endParaRPr sz="1500">
              <a:solidFill>
                <a:srgbClr val="F9F4E0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4E0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7"/>
          <p:cNvSpPr/>
          <p:nvPr/>
        </p:nvSpPr>
        <p:spPr>
          <a:xfrm>
            <a:off x="0" y="-10350"/>
            <a:ext cx="2442300" cy="5143500"/>
          </a:xfrm>
          <a:prstGeom prst="rect">
            <a:avLst/>
          </a:prstGeom>
          <a:solidFill>
            <a:srgbClr val="00382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3827"/>
              </a:solidFill>
            </a:endParaRPr>
          </a:p>
        </p:txBody>
      </p:sp>
      <p:pic>
        <p:nvPicPr>
          <p:cNvPr id="105" name="Google Shape;105;p17" title="Illustration_Leaf 2.png"/>
          <p:cNvPicPr preferRelativeResize="0"/>
          <p:nvPr/>
        </p:nvPicPr>
        <p:blipFill rotWithShape="1">
          <a:blip r:embed="rId3">
            <a:alphaModFix/>
          </a:blip>
          <a:srcRect b="7911" l="24867" r="23163" t="7394"/>
          <a:stretch/>
        </p:blipFill>
        <p:spPr>
          <a:xfrm rot="3166840">
            <a:off x="-683385" y="560268"/>
            <a:ext cx="2739841" cy="44650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7" title="Greenway Logo DISPLAY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5936" y="411125"/>
            <a:ext cx="850425" cy="654826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7"/>
          <p:cNvSpPr txBox="1"/>
          <p:nvPr/>
        </p:nvSpPr>
        <p:spPr>
          <a:xfrm>
            <a:off x="2806275" y="282168"/>
            <a:ext cx="6231600" cy="55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003827"/>
                </a:solidFill>
                <a:latin typeface="Young Serif"/>
                <a:ea typeface="Young Serif"/>
                <a:cs typeface="Young Serif"/>
                <a:sym typeface="Young Serif"/>
              </a:rPr>
              <a:t>The Greenway was created!</a:t>
            </a:r>
            <a:endParaRPr sz="2900">
              <a:solidFill>
                <a:srgbClr val="003827"/>
              </a:solidFill>
              <a:latin typeface="Young Serif"/>
              <a:ea typeface="Young Serif"/>
              <a:cs typeface="Young Serif"/>
              <a:sym typeface="Young Serif"/>
            </a:endParaRPr>
          </a:p>
        </p:txBody>
      </p:sp>
      <p:sp>
        <p:nvSpPr>
          <p:cNvPr id="108" name="Google Shape;108;p17"/>
          <p:cNvSpPr txBox="1"/>
          <p:nvPr/>
        </p:nvSpPr>
        <p:spPr>
          <a:xfrm>
            <a:off x="2830700" y="840468"/>
            <a:ext cx="5212800" cy="3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7FC142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A PARK ON TOP OF A TUNNEL</a:t>
            </a:r>
            <a:endParaRPr sz="1600">
              <a:solidFill>
                <a:srgbClr val="7FC142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</p:txBody>
      </p:sp>
      <p:sp>
        <p:nvSpPr>
          <p:cNvPr id="109" name="Google Shape;109;p17"/>
          <p:cNvSpPr txBox="1"/>
          <p:nvPr/>
        </p:nvSpPr>
        <p:spPr>
          <a:xfrm>
            <a:off x="2881550" y="1328975"/>
            <a:ext cx="6117300" cy="13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Once the highway was moved underground, there was plenty of space to create something new - so why not make a </a:t>
            </a:r>
            <a:r>
              <a:rPr b="1" lang="en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park</a:t>
            </a:r>
            <a:r>
              <a:rPr lang="en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 for people to walk, run, explore, and relax? </a:t>
            </a:r>
            <a:endParaRPr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</a:br>
            <a:r>
              <a:rPr b="1" lang="en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The Greenway</a:t>
            </a:r>
            <a:r>
              <a:rPr lang="en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 opened in 2008, and the Greenway Conservancy was formed in 2009 to manage the park’s events, maintenance, and gardening.</a:t>
            </a:r>
            <a:endParaRPr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10" name="Google Shape;110;p17"/>
          <p:cNvSpPr txBox="1"/>
          <p:nvPr/>
        </p:nvSpPr>
        <p:spPr>
          <a:xfrm>
            <a:off x="2973475" y="4810200"/>
            <a:ext cx="27300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Greenway Gardens | Anthony Crisafulli</a:t>
            </a:r>
            <a:endParaRPr i="1" sz="100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11" name="Google Shape;111;p17"/>
          <p:cNvSpPr txBox="1"/>
          <p:nvPr/>
        </p:nvSpPr>
        <p:spPr>
          <a:xfrm>
            <a:off x="5849725" y="4810200"/>
            <a:ext cx="27300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Greenway lawn | Anthony Crisafulli</a:t>
            </a:r>
            <a:endParaRPr i="1" sz="100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12" name="Google Shape;112;p17"/>
          <p:cNvSpPr txBox="1"/>
          <p:nvPr/>
        </p:nvSpPr>
        <p:spPr>
          <a:xfrm>
            <a:off x="245875" y="3102650"/>
            <a:ext cx="2094600" cy="17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7FC142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INTRO</a:t>
            </a:r>
            <a:endParaRPr sz="1500">
              <a:solidFill>
                <a:srgbClr val="7FC142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9F4E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FEATURES</a:t>
            </a:r>
            <a:endParaRPr sz="1500">
              <a:solidFill>
                <a:srgbClr val="F9F4E0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9F4E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GARDENS</a:t>
            </a:r>
            <a:endParaRPr sz="1500">
              <a:solidFill>
                <a:srgbClr val="F9F4E0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9F4E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FUN FACTS</a:t>
            </a:r>
            <a:endParaRPr sz="1500">
              <a:solidFill>
                <a:srgbClr val="F9F4E0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9F4E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ADVENTURE GUIDE</a:t>
            </a:r>
            <a:endParaRPr sz="1500">
              <a:solidFill>
                <a:srgbClr val="F9F4E0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</p:txBody>
      </p:sp>
      <p:pic>
        <p:nvPicPr>
          <p:cNvPr id="113" name="Google Shape;113;p17" title="081618_RKG_CLG_Summer_031.jpe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73487" y="2995275"/>
            <a:ext cx="2730066" cy="1814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7" title="083018_RKG_Summer_049.jp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849713" y="2995275"/>
            <a:ext cx="2730051" cy="18149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4E0"/>
        </a:solid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18" title="PreBigDig David L. Ryan (1).jpe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8"/>
          <p:cNvSpPr/>
          <p:nvPr/>
        </p:nvSpPr>
        <p:spPr>
          <a:xfrm>
            <a:off x="0" y="4356975"/>
            <a:ext cx="2525100" cy="786600"/>
          </a:xfrm>
          <a:prstGeom prst="round1Rect">
            <a:avLst>
              <a:gd fmla="val 16667" name="adj"/>
            </a:avLst>
          </a:prstGeom>
          <a:solidFill>
            <a:srgbClr val="005E4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18"/>
          <p:cNvSpPr txBox="1"/>
          <p:nvPr>
            <p:ph type="title"/>
          </p:nvPr>
        </p:nvSpPr>
        <p:spPr>
          <a:xfrm>
            <a:off x="51750" y="4463925"/>
            <a:ext cx="2297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1422">
                <a:solidFill>
                  <a:srgbClr val="F9F4E0"/>
                </a:solidFill>
                <a:latin typeface="Young Serif"/>
                <a:ea typeface="Young Serif"/>
                <a:cs typeface="Young Serif"/>
                <a:sym typeface="Young Serif"/>
              </a:rPr>
              <a:t>Before the “Big Dig”</a:t>
            </a:r>
            <a:endParaRPr b="1" sz="1200">
              <a:solidFill>
                <a:srgbClr val="F9F4E0"/>
              </a:solidFill>
              <a:latin typeface="Young Serif"/>
              <a:ea typeface="Young Serif"/>
              <a:cs typeface="Young Serif"/>
              <a:sym typeface="Young Serif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850">
                <a:solidFill>
                  <a:srgbClr val="F9F4E0"/>
                </a:solidFill>
                <a:latin typeface="Proxima Nova"/>
                <a:ea typeface="Proxima Nova"/>
                <a:cs typeface="Proxima Nova"/>
                <a:sym typeface="Proxima Nova"/>
              </a:rPr>
              <a:t>Photo: David L. Ryan</a:t>
            </a:r>
            <a:endParaRPr sz="850">
              <a:solidFill>
                <a:srgbClr val="F9F4E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4E0"/>
        </a:solid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Google Shape;126;p19" title="Greenway_Aerial_KyleKleinPhotography.jpeg"/>
          <p:cNvPicPr preferRelativeResize="0"/>
          <p:nvPr/>
        </p:nvPicPr>
        <p:blipFill rotWithShape="1">
          <a:blip r:embed="rId3">
            <a:alphaModFix/>
          </a:blip>
          <a:srcRect b="2543" l="0" r="0" t="25411"/>
          <a:stretch/>
        </p:blipFill>
        <p:spPr>
          <a:xfrm>
            <a:off x="0" y="0"/>
            <a:ext cx="9144003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9"/>
          <p:cNvSpPr/>
          <p:nvPr/>
        </p:nvSpPr>
        <p:spPr>
          <a:xfrm>
            <a:off x="0" y="4356975"/>
            <a:ext cx="2525100" cy="786600"/>
          </a:xfrm>
          <a:prstGeom prst="round1Rect">
            <a:avLst>
              <a:gd fmla="val 16667" name="adj"/>
            </a:avLst>
          </a:prstGeom>
          <a:solidFill>
            <a:srgbClr val="005E4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19"/>
          <p:cNvSpPr txBox="1"/>
          <p:nvPr>
            <p:ph type="title"/>
          </p:nvPr>
        </p:nvSpPr>
        <p:spPr>
          <a:xfrm>
            <a:off x="51750" y="4463925"/>
            <a:ext cx="2297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1422">
                <a:solidFill>
                  <a:srgbClr val="F9F4E0"/>
                </a:solidFill>
                <a:latin typeface="Young Serif"/>
                <a:ea typeface="Young Serif"/>
                <a:cs typeface="Young Serif"/>
                <a:sym typeface="Young Serif"/>
              </a:rPr>
              <a:t>After the “Big Dig”</a:t>
            </a:r>
            <a:endParaRPr b="1" sz="1200">
              <a:solidFill>
                <a:srgbClr val="F9F4E0"/>
              </a:solidFill>
              <a:latin typeface="Young Serif"/>
              <a:ea typeface="Young Serif"/>
              <a:cs typeface="Young Serif"/>
              <a:sym typeface="Young Serif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850">
                <a:solidFill>
                  <a:srgbClr val="F9F4E0"/>
                </a:solidFill>
                <a:latin typeface="Proxima Nova"/>
                <a:ea typeface="Proxima Nova"/>
                <a:cs typeface="Proxima Nova"/>
                <a:sym typeface="Proxima Nova"/>
              </a:rPr>
              <a:t>Photo: Kyle Klein</a:t>
            </a:r>
            <a:endParaRPr sz="850">
              <a:solidFill>
                <a:srgbClr val="F9F4E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4E0"/>
        </a:solid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0"/>
          <p:cNvSpPr/>
          <p:nvPr/>
        </p:nvSpPr>
        <p:spPr>
          <a:xfrm>
            <a:off x="0" y="-10350"/>
            <a:ext cx="2442300" cy="5143500"/>
          </a:xfrm>
          <a:prstGeom prst="rect">
            <a:avLst/>
          </a:prstGeom>
          <a:solidFill>
            <a:srgbClr val="00382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3827"/>
              </a:solidFill>
            </a:endParaRPr>
          </a:p>
        </p:txBody>
      </p:sp>
      <p:pic>
        <p:nvPicPr>
          <p:cNvPr id="134" name="Google Shape;134;p20" title="Illustration_Leaf 2.png"/>
          <p:cNvPicPr preferRelativeResize="0"/>
          <p:nvPr/>
        </p:nvPicPr>
        <p:blipFill rotWithShape="1">
          <a:blip r:embed="rId3">
            <a:alphaModFix/>
          </a:blip>
          <a:srcRect b="7911" l="24867" r="23163" t="7394"/>
          <a:stretch/>
        </p:blipFill>
        <p:spPr>
          <a:xfrm rot="3166840">
            <a:off x="-683385" y="560268"/>
            <a:ext cx="2739841" cy="44650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20" title="Greenway Logo DISPLAY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5936" y="411125"/>
            <a:ext cx="850425" cy="654826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20"/>
          <p:cNvSpPr txBox="1"/>
          <p:nvPr/>
        </p:nvSpPr>
        <p:spPr>
          <a:xfrm>
            <a:off x="2742275" y="1821450"/>
            <a:ext cx="5843400" cy="163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003827"/>
                </a:solidFill>
                <a:latin typeface="Young Serif"/>
                <a:ea typeface="Young Serif"/>
                <a:cs typeface="Young Serif"/>
                <a:sym typeface="Young Serif"/>
              </a:rPr>
              <a:t>Features</a:t>
            </a:r>
            <a:endParaRPr sz="4800">
              <a:solidFill>
                <a:srgbClr val="003827"/>
              </a:solidFill>
              <a:latin typeface="Young Serif"/>
              <a:ea typeface="Young Serif"/>
              <a:cs typeface="Young Serif"/>
              <a:sym typeface="Young Serif"/>
            </a:endParaRPr>
          </a:p>
        </p:txBody>
      </p:sp>
      <p:sp>
        <p:nvSpPr>
          <p:cNvPr id="137" name="Google Shape;137;p20"/>
          <p:cNvSpPr txBox="1"/>
          <p:nvPr/>
        </p:nvSpPr>
        <p:spPr>
          <a:xfrm>
            <a:off x="2818475" y="2660150"/>
            <a:ext cx="5843400" cy="3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7FC142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WHY IS THE GREENWAY SO SPECIAL?</a:t>
            </a:r>
            <a:endParaRPr sz="1800">
              <a:solidFill>
                <a:srgbClr val="7FC142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</p:txBody>
      </p:sp>
      <p:sp>
        <p:nvSpPr>
          <p:cNvPr id="138" name="Google Shape;138;p20"/>
          <p:cNvSpPr txBox="1"/>
          <p:nvPr/>
        </p:nvSpPr>
        <p:spPr>
          <a:xfrm>
            <a:off x="245875" y="3102650"/>
            <a:ext cx="2094600" cy="17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9F4E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INTRO</a:t>
            </a:r>
            <a:endParaRPr sz="1500">
              <a:solidFill>
                <a:srgbClr val="F9F4E0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7FC142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FEATURES</a:t>
            </a:r>
            <a:endParaRPr sz="1500">
              <a:solidFill>
                <a:srgbClr val="7FC142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9F4E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GARDENS</a:t>
            </a:r>
            <a:endParaRPr sz="1500">
              <a:solidFill>
                <a:srgbClr val="F9F4E0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9F4E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FUN FACTS</a:t>
            </a:r>
            <a:endParaRPr sz="1500">
              <a:solidFill>
                <a:srgbClr val="F9F4E0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9F4E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ADVENTURE GUIDE</a:t>
            </a:r>
            <a:endParaRPr sz="1500">
              <a:solidFill>
                <a:srgbClr val="F9F4E0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9F4E0"/>
        </a:solid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1"/>
          <p:cNvSpPr/>
          <p:nvPr/>
        </p:nvSpPr>
        <p:spPr>
          <a:xfrm>
            <a:off x="0" y="-10350"/>
            <a:ext cx="2442300" cy="5143500"/>
          </a:xfrm>
          <a:prstGeom prst="rect">
            <a:avLst/>
          </a:prstGeom>
          <a:solidFill>
            <a:srgbClr val="003827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3827"/>
              </a:solidFill>
            </a:endParaRPr>
          </a:p>
        </p:txBody>
      </p:sp>
      <p:pic>
        <p:nvPicPr>
          <p:cNvPr id="144" name="Google Shape;144;p21" title="Illustration_Leaf 2.png"/>
          <p:cNvPicPr preferRelativeResize="0"/>
          <p:nvPr/>
        </p:nvPicPr>
        <p:blipFill rotWithShape="1">
          <a:blip r:embed="rId3">
            <a:alphaModFix/>
          </a:blip>
          <a:srcRect b="7911" l="24867" r="23163" t="7394"/>
          <a:stretch/>
        </p:blipFill>
        <p:spPr>
          <a:xfrm rot="3166840">
            <a:off x="-683385" y="560268"/>
            <a:ext cx="2739841" cy="44650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1" title="Greenway Logo DISPLAY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5936" y="411125"/>
            <a:ext cx="850425" cy="654826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1"/>
          <p:cNvSpPr txBox="1"/>
          <p:nvPr/>
        </p:nvSpPr>
        <p:spPr>
          <a:xfrm>
            <a:off x="2806275" y="291789"/>
            <a:ext cx="6231600" cy="55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003827"/>
                </a:solidFill>
                <a:latin typeface="Young Serif"/>
                <a:ea typeface="Young Serif"/>
                <a:cs typeface="Young Serif"/>
                <a:sym typeface="Young Serif"/>
              </a:rPr>
              <a:t>So much fun on The Greenway</a:t>
            </a:r>
            <a:endParaRPr sz="2900">
              <a:solidFill>
                <a:srgbClr val="003827"/>
              </a:solidFill>
              <a:latin typeface="Young Serif"/>
              <a:ea typeface="Young Serif"/>
              <a:cs typeface="Young Serif"/>
              <a:sym typeface="Young Serif"/>
            </a:endParaRPr>
          </a:p>
        </p:txBody>
      </p:sp>
      <p:sp>
        <p:nvSpPr>
          <p:cNvPr id="147" name="Google Shape;147;p21"/>
          <p:cNvSpPr txBox="1"/>
          <p:nvPr/>
        </p:nvSpPr>
        <p:spPr>
          <a:xfrm>
            <a:off x="2830700" y="850089"/>
            <a:ext cx="5212800" cy="36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7FC142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FEATURES &amp; THINGS TO DO</a:t>
            </a:r>
            <a:endParaRPr sz="1600">
              <a:solidFill>
                <a:srgbClr val="7FC142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</p:txBody>
      </p:sp>
      <p:sp>
        <p:nvSpPr>
          <p:cNvPr id="148" name="Google Shape;148;p21"/>
          <p:cNvSpPr txBox="1"/>
          <p:nvPr/>
        </p:nvSpPr>
        <p:spPr>
          <a:xfrm>
            <a:off x="2881550" y="1338589"/>
            <a:ext cx="5969700" cy="108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The Greenway now includes a number of </a:t>
            </a:r>
            <a:r>
              <a:rPr b="1" lang="en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events, classes, festivals, and </a:t>
            </a:r>
            <a:r>
              <a:rPr b="1" lang="en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activities</a:t>
            </a:r>
            <a:r>
              <a:rPr lang="en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 throughout the year. Plus, there are so many features like a </a:t>
            </a:r>
            <a:r>
              <a:rPr b="1" lang="en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Carousel</a:t>
            </a:r>
            <a:r>
              <a:rPr lang="en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, sustainable </a:t>
            </a:r>
            <a:r>
              <a:rPr b="1" lang="en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gardens</a:t>
            </a:r>
            <a:r>
              <a:rPr lang="en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, unique </a:t>
            </a:r>
            <a:r>
              <a:rPr b="1" lang="en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fountains</a:t>
            </a:r>
            <a:r>
              <a:rPr lang="en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, and public </a:t>
            </a:r>
            <a:r>
              <a:rPr b="1" lang="en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art</a:t>
            </a:r>
            <a:r>
              <a:rPr lang="en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 that are available year-round!</a:t>
            </a:r>
            <a:endParaRPr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What is one thing you like to do when you visit a park?</a:t>
            </a:r>
            <a:endParaRPr b="1" i="1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49" name="Google Shape;149;p21" title="GreenwayCarousel-NicoleLoebPhoto-11.jpg"/>
          <p:cNvPicPr preferRelativeResize="0"/>
          <p:nvPr/>
        </p:nvPicPr>
        <p:blipFill rotWithShape="1">
          <a:blip r:embed="rId5">
            <a:alphaModFix/>
          </a:blip>
          <a:srcRect b="4987" l="0" r="0" t="4987"/>
          <a:stretch/>
        </p:blipFill>
        <p:spPr>
          <a:xfrm>
            <a:off x="2830700" y="2975596"/>
            <a:ext cx="2928978" cy="1757400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21"/>
          <p:cNvSpPr txBox="1"/>
          <p:nvPr/>
        </p:nvSpPr>
        <p:spPr>
          <a:xfrm>
            <a:off x="3232738" y="4733000"/>
            <a:ext cx="21249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Greenway Carousel - Nicole Loeb</a:t>
            </a:r>
            <a:endParaRPr i="1" sz="100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51" name="Google Shape;151;p21" title="FallFestTeasers6.JPG"/>
          <p:cNvPicPr preferRelativeResize="0"/>
          <p:nvPr/>
        </p:nvPicPr>
        <p:blipFill rotWithShape="1">
          <a:blip r:embed="rId6">
            <a:alphaModFix/>
          </a:blip>
          <a:srcRect b="5020" l="0" r="0" t="5020"/>
          <a:stretch/>
        </p:blipFill>
        <p:spPr>
          <a:xfrm>
            <a:off x="5922275" y="2951034"/>
            <a:ext cx="2928978" cy="17574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21"/>
          <p:cNvSpPr txBox="1"/>
          <p:nvPr/>
        </p:nvSpPr>
        <p:spPr>
          <a:xfrm>
            <a:off x="6324313" y="4732988"/>
            <a:ext cx="2124900" cy="2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000">
                <a:solidFill>
                  <a:schemeClr val="dk2"/>
                </a:solidFill>
                <a:latin typeface="Proxima Nova"/>
                <a:ea typeface="Proxima Nova"/>
                <a:cs typeface="Proxima Nova"/>
                <a:sym typeface="Proxima Nova"/>
              </a:rPr>
              <a:t>Fall Fest 2025 - Jacob Chang</a:t>
            </a:r>
            <a:endParaRPr i="1" sz="1000">
              <a:solidFill>
                <a:schemeClr val="dk2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53" name="Google Shape;153;p21"/>
          <p:cNvSpPr txBox="1"/>
          <p:nvPr/>
        </p:nvSpPr>
        <p:spPr>
          <a:xfrm>
            <a:off x="245875" y="3102650"/>
            <a:ext cx="2094600" cy="17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9F4E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INTRO</a:t>
            </a:r>
            <a:endParaRPr sz="1500">
              <a:solidFill>
                <a:srgbClr val="F9F4E0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7FC142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FEATURES</a:t>
            </a:r>
            <a:endParaRPr sz="1500">
              <a:solidFill>
                <a:srgbClr val="7FC142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9F4E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GARDENS</a:t>
            </a:r>
            <a:endParaRPr sz="1500">
              <a:solidFill>
                <a:srgbClr val="F9F4E0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9F4E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FUN FACTS</a:t>
            </a:r>
            <a:endParaRPr sz="1500">
              <a:solidFill>
                <a:srgbClr val="F9F4E0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9F4E0"/>
                </a:solidFill>
                <a:latin typeface="Proxima Nova Extrabold"/>
                <a:ea typeface="Proxima Nova Extrabold"/>
                <a:cs typeface="Proxima Nova Extrabold"/>
                <a:sym typeface="Proxima Nova Extrabold"/>
              </a:rPr>
              <a:t>ADVENTURE GUIDE</a:t>
            </a:r>
            <a:endParaRPr sz="1500">
              <a:solidFill>
                <a:srgbClr val="F9F4E0"/>
              </a:solidFill>
              <a:latin typeface="Proxima Nova Extrabold"/>
              <a:ea typeface="Proxima Nova Extrabold"/>
              <a:cs typeface="Proxima Nova Extrabold"/>
              <a:sym typeface="Proxima Nova Extra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