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95" r:id="rId2"/>
    <p:sldId id="696" r:id="rId3"/>
    <p:sldId id="702" r:id="rId4"/>
    <p:sldId id="711" r:id="rId5"/>
    <p:sldId id="704" r:id="rId6"/>
    <p:sldId id="723" r:id="rId7"/>
    <p:sldId id="724" r:id="rId8"/>
    <p:sldId id="705" r:id="rId9"/>
    <p:sldId id="706" r:id="rId10"/>
    <p:sldId id="725" r:id="rId11"/>
    <p:sldId id="726" r:id="rId12"/>
    <p:sldId id="709" r:id="rId13"/>
    <p:sldId id="710" r:id="rId14"/>
    <p:sldId id="714" r:id="rId15"/>
    <p:sldId id="716" r:id="rId16"/>
    <p:sldId id="727" r:id="rId17"/>
    <p:sldId id="713" r:id="rId18"/>
    <p:sldId id="715" r:id="rId19"/>
    <p:sldId id="722" r:id="rId20"/>
    <p:sldId id="717" r:id="rId21"/>
    <p:sldId id="718" r:id="rId22"/>
    <p:sldId id="701" r:id="rId23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 userDrawn="1">
          <p15:clr>
            <a:srgbClr val="A4A3A4"/>
          </p15:clr>
        </p15:guide>
        <p15:guide id="2" pos="218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1C4"/>
    <a:srgbClr val="AB72A3"/>
    <a:srgbClr val="915689"/>
    <a:srgbClr val="9EE3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6" autoAdjust="0"/>
    <p:restoredTop sz="96405" autoAdjust="0"/>
  </p:normalViewPr>
  <p:slideViewPr>
    <p:cSldViewPr>
      <p:cViewPr varScale="1">
        <p:scale>
          <a:sx n="66" d="100"/>
          <a:sy n="66" d="100"/>
        </p:scale>
        <p:origin x="125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204" y="-78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165948165943901E-2"/>
          <c:y val="3.4875567561354101E-3"/>
          <c:w val="0.79189572412842058"/>
          <c:h val="0.842751842751848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Event attendees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Sheet1!$B$2:$G$2</c:f>
              <c:numCache>
                <c:formatCode>#,##0</c:formatCode>
                <c:ptCount val="6"/>
                <c:pt idx="0">
                  <c:v>18.7</c:v>
                </c:pt>
                <c:pt idx="1">
                  <c:v>48.6</c:v>
                </c:pt>
                <c:pt idx="2">
                  <c:v>83</c:v>
                </c:pt>
                <c:pt idx="3">
                  <c:v>223</c:v>
                </c:pt>
                <c:pt idx="4">
                  <c:v>291.8</c:v>
                </c:pt>
                <c:pt idx="5">
                  <c:v>399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Carousel riders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Sheet1!$B$3:$G$3</c:f>
              <c:numCache>
                <c:formatCode>#,##0</c:formatCode>
                <c:ptCount val="6"/>
                <c:pt idx="0">
                  <c:v>77</c:v>
                </c:pt>
                <c:pt idx="1">
                  <c:v>87.4</c:v>
                </c:pt>
                <c:pt idx="2">
                  <c:v>99</c:v>
                </c:pt>
                <c:pt idx="3">
                  <c:v>85</c:v>
                </c:pt>
                <c:pt idx="4">
                  <c:v>51.4</c:v>
                </c:pt>
                <c:pt idx="5">
                  <c:v>104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Wi-Fi log-ons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Sheet1!$B$4:$G$4</c:f>
              <c:numCache>
                <c:formatCode>#,##0</c:formatCode>
                <c:ptCount val="6"/>
                <c:pt idx="1">
                  <c:v>19.3</c:v>
                </c:pt>
                <c:pt idx="2">
                  <c:v>52.9</c:v>
                </c:pt>
                <c:pt idx="3" formatCode="General">
                  <c:v>71</c:v>
                </c:pt>
                <c:pt idx="4">
                  <c:v>104.7</c:v>
                </c:pt>
                <c:pt idx="5">
                  <c:v>108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Food vendor patrons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Sheet1!$B$5:$G$5</c:f>
              <c:numCache>
                <c:formatCode>#,##0</c:formatCode>
                <c:ptCount val="6"/>
                <c:pt idx="1">
                  <c:v>59.9</c:v>
                </c:pt>
                <c:pt idx="2">
                  <c:v>136.9</c:v>
                </c:pt>
                <c:pt idx="3" formatCode="General">
                  <c:v>239</c:v>
                </c:pt>
                <c:pt idx="4">
                  <c:v>352.6</c:v>
                </c:pt>
                <c:pt idx="5">
                  <c:v>412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502511888"/>
        <c:axId val="502514064"/>
      </c:barChart>
      <c:catAx>
        <c:axId val="502511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5025140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02514064"/>
        <c:scaling>
          <c:orientation val="minMax"/>
          <c:max val="1100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502511888"/>
        <c:crosses val="autoZero"/>
        <c:crossBetween val="between"/>
        <c:majorUnit val="200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83455936645171769"/>
          <c:y val="0.22950205874178728"/>
          <c:w val="0.16544063354828231"/>
          <c:h val="0.629056464284109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Avenir LT Std 55 Roman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6718E23E-398D-47ED-B282-C8564E815BAF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5D448B2C-CB7F-4736-8E09-84F7870F9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564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46D3D55F-593B-40B9-877A-28E9730D1ED6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A50FE8CC-DD96-4826-BBD8-268C7531F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9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vider Backgrounds-0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7" b="14999"/>
          <a:stretch/>
        </p:blipFill>
        <p:spPr>
          <a:xfrm>
            <a:off x="0" y="3078364"/>
            <a:ext cx="9144000" cy="3779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0342" y="3657600"/>
            <a:ext cx="6693858" cy="1066800"/>
          </a:xfrm>
        </p:spPr>
        <p:txBody>
          <a:bodyPr anchor="b" anchorCtr="0"/>
          <a:lstStyle>
            <a:lvl1pPr algn="l">
              <a:defRPr b="0" i="0" cap="none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342" y="4648199"/>
            <a:ext cx="6400800" cy="1143001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accent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Greenway Logo RGB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"/>
          <a:stretch/>
        </p:blipFill>
        <p:spPr>
          <a:xfrm>
            <a:off x="0" y="7395"/>
            <a:ext cx="2230649" cy="2050005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781800" y="304800"/>
            <a:ext cx="2133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 b="0" i="0">
                <a:solidFill>
                  <a:schemeClr val="bg1">
                    <a:lumMod val="50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66EDA1D4-3829-B946-8779-ACC2B9B12D0A}" type="datetime1">
              <a:rPr lang="en-US" smtClean="0"/>
              <a:pPr/>
              <a:t>12/10/2015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6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4742" y="2057400"/>
            <a:ext cx="6693858" cy="1470025"/>
          </a:xfrm>
        </p:spPr>
        <p:txBody>
          <a:bodyPr anchor="b" anchorCtr="0"/>
          <a:lstStyle>
            <a:lvl1pPr algn="l">
              <a:defRPr b="0" i="0" cap="none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31522"/>
            <a:ext cx="6705600" cy="175260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rgbClr val="005C36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2777C-F60E-4947-9B2E-64C5C2D239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6" y="6264884"/>
            <a:ext cx="59465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95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2777C-F60E-4947-9B2E-64C5C2D239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6" y="6264884"/>
            <a:ext cx="594659" cy="4572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54742" y="2057400"/>
            <a:ext cx="6693858" cy="1470025"/>
          </a:xfrm>
        </p:spPr>
        <p:txBody>
          <a:bodyPr anchor="b" anchorCtr="0"/>
          <a:lstStyle>
            <a:lvl1pPr algn="l">
              <a:defRPr b="0" i="0" cap="none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3531522"/>
            <a:ext cx="6705600" cy="175260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rgbClr val="005C36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5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2777C-F60E-4947-9B2E-64C5C2D239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6" y="6264884"/>
            <a:ext cx="594659" cy="4572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54742" y="2057400"/>
            <a:ext cx="6693858" cy="1470025"/>
          </a:xfrm>
        </p:spPr>
        <p:txBody>
          <a:bodyPr anchor="b" anchorCtr="0"/>
          <a:lstStyle>
            <a:lvl1pPr algn="l">
              <a:defRPr b="0" i="0" cap="none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3531522"/>
            <a:ext cx="6705600" cy="175260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rgbClr val="005C36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5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2777C-F60E-4947-9B2E-64C5C2D239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6" y="6264884"/>
            <a:ext cx="594659" cy="4572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54742" y="2057400"/>
            <a:ext cx="6693858" cy="1470025"/>
          </a:xfrm>
        </p:spPr>
        <p:txBody>
          <a:bodyPr anchor="b" anchorCtr="0"/>
          <a:lstStyle>
            <a:lvl1pPr algn="l">
              <a:defRPr b="0" i="0" cap="none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3531522"/>
            <a:ext cx="6705600" cy="175260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rgbClr val="005C36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5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52777C-F60E-4947-9B2E-64C5C2D239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6" y="6264884"/>
            <a:ext cx="594659" cy="4572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54742" y="2057400"/>
            <a:ext cx="6693858" cy="1470025"/>
          </a:xfrm>
        </p:spPr>
        <p:txBody>
          <a:bodyPr anchor="b" anchorCtr="0"/>
          <a:lstStyle>
            <a:lvl1pPr algn="l">
              <a:defRPr b="0" i="0" cap="none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3531522"/>
            <a:ext cx="6705600" cy="175260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rgbClr val="005C36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5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90600"/>
          </a:xfrm>
        </p:spPr>
        <p:txBody>
          <a:bodyPr>
            <a:normAutofit/>
          </a:bodyPr>
          <a:lstStyle>
            <a:lvl1pPr algn="l">
              <a:lnSpc>
                <a:spcPts val="2680"/>
              </a:lnSpc>
              <a:defRPr sz="2800" b="0" i="0" baseline="0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8768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000" b="0" i="0" baseline="0">
                <a:latin typeface="Proxima Nova" charset="0"/>
                <a:ea typeface="Proxima Nova" charset="0"/>
                <a:cs typeface="Proxima Nova" charset="0"/>
              </a:defRPr>
            </a:lvl1pPr>
            <a:lvl2pPr>
              <a:buClr>
                <a:schemeClr val="tx2"/>
              </a:buClr>
              <a:defRPr sz="2000" b="0" i="0" baseline="0">
                <a:latin typeface="Proxima Nova" charset="0"/>
                <a:ea typeface="Proxima Nova" charset="0"/>
                <a:cs typeface="Proxima Nova" charset="0"/>
              </a:defRPr>
            </a:lvl2pPr>
            <a:lvl3pPr>
              <a:buClr>
                <a:schemeClr val="tx2"/>
              </a:buClr>
              <a:defRPr sz="2000" b="0" i="0" baseline="0">
                <a:latin typeface="Proxima Nova" charset="0"/>
                <a:ea typeface="Proxima Nova" charset="0"/>
                <a:cs typeface="Proxima Nova" charset="0"/>
              </a:defRPr>
            </a:lvl3pPr>
            <a:lvl4pPr>
              <a:buClr>
                <a:schemeClr val="tx2"/>
              </a:buClr>
              <a:defRPr sz="2000" b="0" i="0" baseline="0">
                <a:latin typeface="Proxima Nova" charset="0"/>
                <a:ea typeface="Proxima Nova" charset="0"/>
                <a:cs typeface="Proxima Nova" charset="0"/>
              </a:defRPr>
            </a:lvl4pPr>
            <a:lvl5pPr>
              <a:buClr>
                <a:schemeClr val="tx2"/>
              </a:buClr>
              <a:defRPr sz="2000" b="0" i="0" baseline="0"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2133600" cy="365125"/>
          </a:xfrm>
        </p:spPr>
        <p:txBody>
          <a:bodyPr/>
          <a:lstStyle/>
          <a:p>
            <a:fld id="{0BD140D7-8017-1A46-9A4E-828B690E453F}" type="datetime1">
              <a:rPr lang="en-US" smtClean="0"/>
              <a:t>12/10/2015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/>
          <a:p>
            <a:fld id="{A452777C-F60E-4947-9B2E-64C5C2D2391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9" y="6261970"/>
            <a:ext cx="59466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6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66EDA1D4-3829-B946-8779-ACC2B9B12D0A}" type="datetime1">
              <a:rPr lang="en-US" smtClean="0"/>
              <a:pPr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fld id="{A452777C-F60E-4947-9B2E-64C5C2D239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23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3980"/>
        </a:lnSpc>
        <a:spcBef>
          <a:spcPct val="0"/>
        </a:spcBef>
        <a:buNone/>
        <a:defRPr sz="4400" b="0" i="0" kern="1200" cap="none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32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4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N9Iy2pTfpA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Greenway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2009 to 2015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2009, this was a big fitness class…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1872"/>
            <a:ext cx="7772400" cy="5829300"/>
          </a:xfrm>
        </p:spPr>
      </p:pic>
    </p:spTree>
    <p:extLst>
      <p:ext uri="{BB962C8B-B14F-4D97-AF65-F5344CB8AC3E}">
        <p14:creationId xmlns:p14="http://schemas.microsoft.com/office/powerpoint/2010/main" val="20261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124056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2015, this was a big fitness class!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79454"/>
            <a:ext cx="6347631" cy="6169104"/>
          </a:xfrm>
        </p:spPr>
      </p:pic>
    </p:spTree>
    <p:extLst>
      <p:ext uri="{BB962C8B-B14F-4D97-AF65-F5344CB8AC3E}">
        <p14:creationId xmlns:p14="http://schemas.microsoft.com/office/powerpoint/2010/main" val="26937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/>
          <a:lstStyle/>
          <a:p>
            <a:pPr algn="ctr"/>
            <a:r>
              <a:rPr lang="en-US" dirty="0" smtClean="0"/>
              <a:t>In 2009, our carousel was forgettable…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734"/>
            <a:ext cx="7733988" cy="5800491"/>
          </a:xfrm>
        </p:spPr>
      </p:pic>
    </p:spTree>
    <p:extLst>
      <p:ext uri="{BB962C8B-B14F-4D97-AF65-F5344CB8AC3E}">
        <p14:creationId xmlns:p14="http://schemas.microsoft.com/office/powerpoint/2010/main" val="5528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 2015, our Carousel is iconic!</a:t>
            </a:r>
            <a:br>
              <a:rPr lang="en-US" dirty="0" smtClean="0"/>
            </a:br>
            <a:r>
              <a:rPr lang="en-US" sz="1000" dirty="0" smtClean="0"/>
              <a:t>(Photo Credit: MattConti.com)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735"/>
            <a:ext cx="7239000" cy="5876490"/>
          </a:xfrm>
        </p:spPr>
      </p:pic>
    </p:spTree>
    <p:extLst>
      <p:ext uri="{BB962C8B-B14F-4D97-AF65-F5344CB8AC3E}">
        <p14:creationId xmlns:p14="http://schemas.microsoft.com/office/powerpoint/2010/main" val="279172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 2009, this was BIG public art…</a:t>
            </a:r>
            <a:br>
              <a:rPr lang="en-US" dirty="0" smtClean="0"/>
            </a:br>
            <a:r>
              <a:rPr lang="en-US" sz="2000" dirty="0" smtClean="0"/>
              <a:t>…and these were big trees…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28600"/>
            <a:ext cx="8423202" cy="5375847"/>
          </a:xfrm>
        </p:spPr>
      </p:pic>
    </p:spTree>
    <p:extLst>
      <p:ext uri="{BB962C8B-B14F-4D97-AF65-F5344CB8AC3E}">
        <p14:creationId xmlns:p14="http://schemas.microsoft.com/office/powerpoint/2010/main" val="17949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2015, </a:t>
            </a:r>
            <a:r>
              <a:rPr lang="en-US" i="1" dirty="0" smtClean="0"/>
              <a:t>these</a:t>
            </a:r>
            <a:r>
              <a:rPr lang="en-US" dirty="0" smtClean="0"/>
              <a:t> are big trees…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8184"/>
            <a:ext cx="7873999" cy="5905500"/>
          </a:xfrm>
        </p:spPr>
      </p:pic>
    </p:spTree>
    <p:extLst>
      <p:ext uri="{BB962C8B-B14F-4D97-AF65-F5344CB8AC3E}">
        <p14:creationId xmlns:p14="http://schemas.microsoft.com/office/powerpoint/2010/main" val="15654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…and </a:t>
            </a:r>
            <a:r>
              <a:rPr lang="en-US" i="1" dirty="0" smtClean="0"/>
              <a:t>this</a:t>
            </a:r>
            <a:r>
              <a:rPr lang="en-US" dirty="0" smtClean="0"/>
              <a:t> </a:t>
            </a:r>
            <a:r>
              <a:rPr lang="en-US" dirty="0" smtClean="0"/>
              <a:t>is BIG public art!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5100"/>
            <a:ext cx="8686800" cy="5791200"/>
          </a:xfrm>
        </p:spPr>
      </p:pic>
    </p:spTree>
    <p:extLst>
      <p:ext uri="{BB962C8B-B14F-4D97-AF65-F5344CB8AC3E}">
        <p14:creationId xmlns:p14="http://schemas.microsoft.com/office/powerpoint/2010/main" val="10457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2011, the park experienced challenges…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169"/>
            <a:ext cx="7848600" cy="5890131"/>
          </a:xfrm>
        </p:spPr>
      </p:pic>
    </p:spTree>
    <p:extLst>
      <p:ext uri="{BB962C8B-B14F-4D97-AF65-F5344CB8AC3E}">
        <p14:creationId xmlns:p14="http://schemas.microsoft.com/office/powerpoint/2010/main" val="239124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In 2015, the park attracts legions for events &amp; activities!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1066800"/>
            <a:ext cx="11748142" cy="3747795"/>
          </a:xfrm>
        </p:spPr>
      </p:pic>
    </p:spTree>
    <p:extLst>
      <p:ext uri="{BB962C8B-B14F-4D97-AF65-F5344CB8AC3E}">
        <p14:creationId xmlns:p14="http://schemas.microsoft.com/office/powerpoint/2010/main" val="29919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>
                <a:latin typeface="Proxima Nova" panose="020B0503030502060204" pitchFamily="34" charset="0"/>
              </a:rPr>
              <a:t>19</a:t>
            </a:fld>
            <a:endParaRPr lang="en-US" dirty="0">
              <a:latin typeface="Proxima Nova" panose="020B050303050206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381000"/>
            <a:ext cx="5627227" cy="5654675"/>
            <a:chOff x="710252" y="657460"/>
            <a:chExt cx="8942698" cy="6029942"/>
          </a:xfrm>
        </p:grpSpPr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2210626" y="1395479"/>
              <a:ext cx="1585239" cy="393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dirty="0" smtClean="0">
                  <a:latin typeface="Proxima Nova" panose="020B0503030502060204" pitchFamily="34" charset="0"/>
                </a:rPr>
                <a:t>Patronage,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1200" dirty="0" smtClean="0">
                  <a:latin typeface="Proxima Nova" panose="020B0503030502060204" pitchFamily="34" charset="0"/>
                </a:rPr>
                <a:t>in thousands</a:t>
              </a:r>
              <a:endParaRPr lang="en-US" sz="1200" dirty="0">
                <a:latin typeface="Proxima Nova" panose="020B0503030502060204" pitchFamily="34" charset="0"/>
              </a:endParaRPr>
            </a:p>
          </p:txBody>
        </p:sp>
        <p:graphicFrame>
          <p:nvGraphicFramePr>
            <p:cNvPr id="7" name="Object 18"/>
            <p:cNvGraphicFramePr>
              <a:graphicFrameLocks noChangeAspect="1"/>
            </p:cNvGraphicFramePr>
            <p:nvPr>
              <p:extLst/>
            </p:nvPr>
          </p:nvGraphicFramePr>
          <p:xfrm>
            <a:off x="710252" y="657460"/>
            <a:ext cx="8942698" cy="60299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1269155" y="5045334"/>
              <a:ext cx="635921" cy="22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1" dirty="0" smtClean="0">
                  <a:latin typeface="Proxima Nova" panose="020B0503030502060204" pitchFamily="34" charset="0"/>
                </a:rPr>
                <a:t>96</a:t>
              </a:r>
              <a:endParaRPr lang="en-US" sz="1400" b="1" dirty="0">
                <a:latin typeface="Proxima Nova" panose="020B0503030502060204" pitchFamily="34" charset="0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2447759" y="4476536"/>
              <a:ext cx="685800" cy="22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1" dirty="0" smtClean="0">
                  <a:latin typeface="Proxima Nova" panose="020B0503030502060204" pitchFamily="34" charset="0"/>
                </a:rPr>
                <a:t>215</a:t>
              </a:r>
              <a:endParaRPr lang="en-US" sz="1400" b="1" dirty="0">
                <a:latin typeface="Proxima Nova" panose="020B0503030502060204" pitchFamily="34" charset="0"/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653808" y="3745224"/>
              <a:ext cx="685800" cy="22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1" dirty="0" smtClean="0">
                  <a:latin typeface="Proxima Nova" panose="020B0503030502060204" pitchFamily="34" charset="0"/>
                </a:rPr>
                <a:t>372</a:t>
              </a:r>
              <a:endParaRPr lang="en-US" sz="1400" b="1" dirty="0">
                <a:latin typeface="Proxima Nova" panose="020B0503030502060204" pitchFamily="34" charset="0"/>
              </a:endParaRP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4538742" y="2588041"/>
              <a:ext cx="1143000" cy="22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1" dirty="0" smtClean="0">
                  <a:latin typeface="Proxima Nova" panose="020B0503030502060204" pitchFamily="34" charset="0"/>
                </a:rPr>
                <a:t>618</a:t>
              </a:r>
              <a:endParaRPr lang="en-US" sz="1400" b="1" dirty="0">
                <a:latin typeface="Proxima Nova" panose="020B0503030502060204" pitchFamily="34" charset="0"/>
              </a:endParaRP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6002735" y="1768205"/>
              <a:ext cx="685800" cy="22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1" dirty="0" smtClean="0">
                  <a:latin typeface="Proxima Nova" panose="020B0503030502060204" pitchFamily="34" charset="0"/>
                </a:rPr>
                <a:t>801</a:t>
              </a:r>
              <a:endParaRPr lang="en-US" sz="1400" b="1" dirty="0">
                <a:latin typeface="Proxima Nova" panose="020B0503030502060204" pitchFamily="34" charset="0"/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7067782" y="734987"/>
              <a:ext cx="911902" cy="22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Avenir LT Std 55 Roman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1400" b="1" dirty="0" smtClean="0">
                  <a:latin typeface="Proxima Nova" panose="020B0503030502060204" pitchFamily="34" charset="0"/>
                </a:rPr>
                <a:t>1,023</a:t>
              </a:r>
              <a:endParaRPr lang="en-US" sz="1400" b="1" dirty="0">
                <a:latin typeface="Proxima Nova" panose="020B050303050206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7000" y="6248400"/>
              <a:ext cx="293572" cy="295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latin typeface="Proxima Nova" panose="020B050303050206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87" y="561424"/>
            <a:ext cx="3182155" cy="424287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In 2009, </a:t>
            </a:r>
            <a:r>
              <a:rPr lang="en-US" sz="2400" dirty="0" err="1" smtClean="0"/>
              <a:t>visitorship</a:t>
            </a:r>
            <a:r>
              <a:rPr lang="en-US" sz="2400" dirty="0" smtClean="0"/>
              <a:t> was 96,000…</a:t>
            </a:r>
            <a:br>
              <a:rPr lang="en-US" sz="2400" dirty="0" smtClean="0"/>
            </a:br>
            <a:r>
              <a:rPr lang="en-US" sz="2400" dirty="0" smtClean="0"/>
              <a:t>In 2015, it is over 10x as high!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54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89650"/>
            <a:ext cx="8686800" cy="533400"/>
          </a:xfrm>
        </p:spPr>
        <p:txBody>
          <a:bodyPr/>
          <a:lstStyle/>
          <a:p>
            <a:r>
              <a:rPr lang="en-US" dirty="0" smtClean="0"/>
              <a:t>In 2009, the Fountains were emptier…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0650"/>
            <a:ext cx="4267200" cy="568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2011, we had lofty goals…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6N9Iy2pTfp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" y="228600"/>
            <a:ext cx="8813800" cy="53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2015, we’ve met and exceeded many!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614" t="24829" r="70392" b="43390"/>
          <a:stretch/>
        </p:blipFill>
        <p:spPr>
          <a:xfrm>
            <a:off x="4427432" y="486890"/>
            <a:ext cx="2590800" cy="24384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688"/>
            <a:ext cx="4114800" cy="216027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8" y="2470174"/>
            <a:ext cx="2794000" cy="1396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18" y="125411"/>
            <a:ext cx="1828801" cy="1828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35" y="3867173"/>
            <a:ext cx="2019300" cy="1839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7"/>
          <a:stretch/>
        </p:blipFill>
        <p:spPr>
          <a:xfrm>
            <a:off x="7055882" y="2869230"/>
            <a:ext cx="1963014" cy="2305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3191" t="47542" r="24367" b="29493"/>
          <a:stretch/>
        </p:blipFill>
        <p:spPr>
          <a:xfrm>
            <a:off x="4818174" y="3558145"/>
            <a:ext cx="1828800" cy="1898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5769" t="45128" r="71731" b="47693"/>
          <a:stretch/>
        </p:blipFill>
        <p:spPr>
          <a:xfrm>
            <a:off x="66858" y="5416703"/>
            <a:ext cx="2971800" cy="53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5" y="4864634"/>
            <a:ext cx="1752600" cy="552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24502" t="37736" r="33914" b="50597"/>
          <a:stretch/>
        </p:blipFill>
        <p:spPr>
          <a:xfrm>
            <a:off x="150796" y="1660557"/>
            <a:ext cx="3379925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You,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Georgia, Young &amp; Bob!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/>
          <a:lstStyle/>
          <a:p>
            <a:pPr algn="ctr"/>
            <a:r>
              <a:rPr lang="en-US" dirty="0" smtClean="0"/>
              <a:t>In 2015, it’s hard to get a spot!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023"/>
            <a:ext cx="8744977" cy="5854277"/>
          </a:xfrm>
        </p:spPr>
      </p:pic>
    </p:spTree>
    <p:extLst>
      <p:ext uri="{BB962C8B-B14F-4D97-AF65-F5344CB8AC3E}">
        <p14:creationId xmlns:p14="http://schemas.microsoft.com/office/powerpoint/2010/main" val="5284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/>
          <a:lstStyle/>
          <a:p>
            <a:pPr algn="ctr"/>
            <a:r>
              <a:rPr lang="en-US" dirty="0" smtClean="0"/>
              <a:t>In 2009, the plantings hadn’t quite grown in…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4775"/>
            <a:ext cx="7848600" cy="5886450"/>
          </a:xfrm>
        </p:spPr>
      </p:pic>
    </p:spTree>
    <p:extLst>
      <p:ext uri="{BB962C8B-B14F-4D97-AF65-F5344CB8AC3E}">
        <p14:creationId xmlns:p14="http://schemas.microsoft.com/office/powerpoint/2010/main" val="68119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/>
          <a:lstStyle/>
          <a:p>
            <a:pPr algn="ctr"/>
            <a:r>
              <a:rPr lang="en-US" dirty="0" smtClean="0"/>
              <a:t>In 2015, the plantings are full and beautiful!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2869"/>
            <a:ext cx="8706555" cy="5828356"/>
          </a:xfrm>
        </p:spPr>
      </p:pic>
    </p:spTree>
    <p:extLst>
      <p:ext uri="{BB962C8B-B14F-4D97-AF65-F5344CB8AC3E}">
        <p14:creationId xmlns:p14="http://schemas.microsoft.com/office/powerpoint/2010/main" val="37869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2009, this was a big event…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9075"/>
            <a:ext cx="7696200" cy="5772150"/>
          </a:xfrm>
        </p:spPr>
      </p:pic>
    </p:spTree>
    <p:extLst>
      <p:ext uri="{BB962C8B-B14F-4D97-AF65-F5344CB8AC3E}">
        <p14:creationId xmlns:p14="http://schemas.microsoft.com/office/powerpoint/2010/main" val="40154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 2015, this was one of many big events!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9034"/>
            <a:ext cx="7886700" cy="5915025"/>
          </a:xfrm>
        </p:spPr>
      </p:pic>
    </p:spTree>
    <p:extLst>
      <p:ext uri="{BB962C8B-B14F-4D97-AF65-F5344CB8AC3E}">
        <p14:creationId xmlns:p14="http://schemas.microsoft.com/office/powerpoint/2010/main" val="7880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In 2009, we didn’t yet know what to do with this wall…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7" y="187311"/>
            <a:ext cx="8667812" cy="5803914"/>
          </a:xfrm>
        </p:spPr>
      </p:pic>
    </p:spTree>
    <p:extLst>
      <p:ext uri="{BB962C8B-B14F-4D97-AF65-F5344CB8AC3E}">
        <p14:creationId xmlns:p14="http://schemas.microsoft.com/office/powerpoint/2010/main" val="31949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6089650"/>
            <a:ext cx="8744977" cy="533400"/>
          </a:xfrm>
        </p:spPr>
        <p:txBody>
          <a:bodyPr/>
          <a:lstStyle/>
          <a:p>
            <a:pPr algn="ctr"/>
            <a:r>
              <a:rPr lang="en-US" dirty="0" smtClean="0"/>
              <a:t>In 2015, it’s become award-winning!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777C-F60E-4947-9B2E-64C5C2D23910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09" y="0"/>
            <a:ext cx="6070356" cy="5947053"/>
          </a:xfrm>
        </p:spPr>
      </p:pic>
    </p:spTree>
    <p:extLst>
      <p:ext uri="{BB962C8B-B14F-4D97-AF65-F5344CB8AC3E}">
        <p14:creationId xmlns:p14="http://schemas.microsoft.com/office/powerpoint/2010/main" val="32463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 Greenway Powerpoint Template">
  <a:themeElements>
    <a:clrScheme name="Custom 1">
      <a:dk1>
        <a:srgbClr val="404040"/>
      </a:dk1>
      <a:lt1>
        <a:srgbClr val="FFFFFF"/>
      </a:lt1>
      <a:dk2>
        <a:srgbClr val="68B133"/>
      </a:dk2>
      <a:lt2>
        <a:srgbClr val="E5F1D0"/>
      </a:lt2>
      <a:accent1>
        <a:srgbClr val="005C36"/>
      </a:accent1>
      <a:accent2>
        <a:srgbClr val="68B133"/>
      </a:accent2>
      <a:accent3>
        <a:srgbClr val="21A9C0"/>
      </a:accent3>
      <a:accent4>
        <a:srgbClr val="873E7F"/>
      </a:accent4>
      <a:accent5>
        <a:srgbClr val="F6BC1C"/>
      </a:accent5>
      <a:accent6>
        <a:srgbClr val="DC5A20"/>
      </a:accent6>
      <a:hlink>
        <a:srgbClr val="68B133"/>
      </a:hlink>
      <a:folHlink>
        <a:srgbClr val="873E7F"/>
      </a:folHlink>
    </a:clrScheme>
    <a:fontScheme name="Greenway - Avenir">
      <a:majorFont>
        <a:latin typeface="Avenir LT Com 55 Roman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 Greenway Powerpoint Template</Template>
  <TotalTime>9198</TotalTime>
  <Words>222</Words>
  <Application>Microsoft Office PowerPoint</Application>
  <PresentationFormat>On-screen Show (4:3)</PresentationFormat>
  <Paragraphs>51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Proxima Nova</vt:lpstr>
      <vt:lpstr>2011 Greenway Powerpoint Template</vt:lpstr>
      <vt:lpstr>The Greenway</vt:lpstr>
      <vt:lpstr>In 2009, the Fountains were emptier…</vt:lpstr>
      <vt:lpstr>In 2015, it’s hard to get a spot!</vt:lpstr>
      <vt:lpstr>In 2009, the plantings hadn’t quite grown in…</vt:lpstr>
      <vt:lpstr>In 2015, the plantings are full and beautiful!</vt:lpstr>
      <vt:lpstr>In 2009, this was a big event…</vt:lpstr>
      <vt:lpstr>In 2015, this was one of many big events!  </vt:lpstr>
      <vt:lpstr>In 2009, we didn’t yet know what to do with this wall… </vt:lpstr>
      <vt:lpstr>In 2015, it’s become award-winning!</vt:lpstr>
      <vt:lpstr>In 2009, this was a big fitness class…</vt:lpstr>
      <vt:lpstr>In 2015, this was a big fitness class!  </vt:lpstr>
      <vt:lpstr>In 2009, our carousel was forgettable…</vt:lpstr>
      <vt:lpstr>In 2015, our Carousel is iconic! (Photo Credit: MattConti.com)</vt:lpstr>
      <vt:lpstr>In 2009, this was BIG public art… …and these were big trees…</vt:lpstr>
      <vt:lpstr>In 2015, these are big trees…</vt:lpstr>
      <vt:lpstr>…and this is BIG public art!</vt:lpstr>
      <vt:lpstr>In 2011, the park experienced challenges…</vt:lpstr>
      <vt:lpstr>In 2015, the park attracts legions for events &amp; activities!</vt:lpstr>
      <vt:lpstr>In 2009, visitorship was 96,000… In 2015, it is over 10x as high! </vt:lpstr>
      <vt:lpstr>In 2011, we had lofty goals…</vt:lpstr>
      <vt:lpstr>In 2015, we’ve met and exceeded many! </vt:lpstr>
      <vt:lpstr>Thank You,   Georgia, Young &amp; Bob!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Library</dc:title>
  <dc:creator>Michael Nichols</dc:creator>
  <cp:lastModifiedBy>Michael Nichols</cp:lastModifiedBy>
  <cp:revision>274</cp:revision>
  <cp:lastPrinted>2015-10-19T18:33:35Z</cp:lastPrinted>
  <dcterms:created xsi:type="dcterms:W3CDTF">2012-06-13T14:25:06Z</dcterms:created>
  <dcterms:modified xsi:type="dcterms:W3CDTF">2015-12-10T22:00:48Z</dcterms:modified>
</cp:coreProperties>
</file>